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>
      <p:cViewPr varScale="1">
        <p:scale>
          <a:sx n="83" d="100"/>
          <a:sy n="83" d="100"/>
        </p:scale>
        <p:origin x="129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1DEA-F285-415F-B962-01082089CCAE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1CBB-C20A-4CA4-8B98-915005B0C89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570186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solidFill>
                  <a:srgbClr val="FF0000"/>
                </a:solidFill>
              </a:rPr>
              <a:t>Uwaga, ósmoklasisto!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Warto się nad tym zastanowić : czy chcę być mechanikiem, elektrykiem, lekarzem, czy górnikiem? Jaką szkołę wybrać?</a:t>
            </a:r>
            <a:br>
              <a:rPr lang="pl-PL" sz="2800" dirty="0" smtClean="0"/>
            </a:br>
            <a:r>
              <a:rPr lang="pl-PL" sz="2800" dirty="0" smtClean="0"/>
              <a:t>Może liceum, a może technikum?</a:t>
            </a:r>
            <a:br>
              <a:rPr lang="pl-PL" sz="2800" dirty="0" smtClean="0"/>
            </a:b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Charakterystyka szkół ponadpodstawowych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SONY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2204864"/>
            <a:ext cx="5386519" cy="3029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5736" y="764705"/>
            <a:ext cx="4662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 smtClean="0">
                <a:latin typeface="Arial Narrow" pitchFamily="34" charset="0"/>
              </a:rPr>
              <a:t>nauka trwa 3 lata</a:t>
            </a:r>
          </a:p>
          <a:p>
            <a:pPr>
              <a:buFontTx/>
              <a:buChar char="-"/>
            </a:pPr>
            <a:r>
              <a:rPr lang="pl-PL" dirty="0">
                <a:latin typeface="Arial Narrow" pitchFamily="34" charset="0"/>
              </a:rPr>
              <a:t> </a:t>
            </a:r>
            <a:r>
              <a:rPr lang="pl-PL" dirty="0" smtClean="0">
                <a:latin typeface="Arial Narrow" pitchFamily="34" charset="0"/>
              </a:rPr>
              <a:t>zapewnia przygotowanie ogólne i zawodowe </a:t>
            </a:r>
            <a:endParaRPr lang="pl-PL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pl-PL" dirty="0" smtClean="0">
                <a:latin typeface="Arial Narrow" pitchFamily="34" charset="0"/>
              </a:rPr>
              <a:t> program nauczania uwzględnia praktyczną naukę zawodu, która może odbywać się w warsztatach szkolnych, Centrum Kształcenia Zawodowego lub u pracodawcy</a:t>
            </a:r>
          </a:p>
          <a:p>
            <a:pPr>
              <a:buFontTx/>
              <a:buChar char="-"/>
            </a:pPr>
            <a:r>
              <a:rPr lang="pl-PL" dirty="0">
                <a:latin typeface="Arial Narrow" pitchFamily="34" charset="0"/>
              </a:rPr>
              <a:t> </a:t>
            </a:r>
            <a:r>
              <a:rPr lang="pl-PL" dirty="0" smtClean="0">
                <a:latin typeface="Arial Narrow" pitchFamily="34" charset="0"/>
              </a:rPr>
              <a:t>umożliwia uzyskanie dyplomu w wybranym zawodzie po zdaniu egzaminów zawodowych</a:t>
            </a:r>
          </a:p>
          <a:p>
            <a:pPr>
              <a:buFontTx/>
              <a:buChar char="-"/>
            </a:pPr>
            <a:r>
              <a:rPr lang="pl-PL" dirty="0">
                <a:latin typeface="Arial Narrow" pitchFamily="34" charset="0"/>
              </a:rPr>
              <a:t> </a:t>
            </a:r>
            <a:r>
              <a:rPr lang="pl-PL" dirty="0" smtClean="0">
                <a:latin typeface="Arial Narrow" pitchFamily="34" charset="0"/>
              </a:rPr>
              <a:t> absolwent tej szkoły może kontynuować naukę w liceum ogólnokształcącym dla dorosłych</a:t>
            </a:r>
          </a:p>
          <a:p>
            <a:pPr>
              <a:buFontTx/>
              <a:buChar char="-"/>
            </a:pPr>
            <a:r>
              <a:rPr lang="pl-PL" dirty="0">
                <a:latin typeface="Arial Narrow" pitchFamily="34" charset="0"/>
              </a:rPr>
              <a:t> </a:t>
            </a:r>
            <a:r>
              <a:rPr lang="pl-PL" dirty="0" smtClean="0">
                <a:latin typeface="Arial Narrow" pitchFamily="34" charset="0"/>
              </a:rPr>
              <a:t>absolwent może kontynuować naukę w Branżowej Szkole II stopnia (dotyczy to tylko wybranych zawodów)</a:t>
            </a:r>
          </a:p>
          <a:p>
            <a:pPr>
              <a:buFontTx/>
              <a:buChar char="-"/>
            </a:pPr>
            <a:r>
              <a:rPr lang="pl-PL" dirty="0">
                <a:latin typeface="Arial Narrow" pitchFamily="34" charset="0"/>
              </a:rPr>
              <a:t> </a:t>
            </a:r>
            <a:r>
              <a:rPr lang="pl-PL" dirty="0" smtClean="0">
                <a:latin typeface="Arial Narrow" pitchFamily="34" charset="0"/>
              </a:rPr>
              <a:t>absolwent tej szkoły może również zmienić lub uzupełnić swoje kwalifikacje na kwalifikacyjnych kursach zawodowych.</a:t>
            </a:r>
            <a:endParaRPr lang="pl-PL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19672" y="4653136"/>
            <a:ext cx="6120680" cy="1519064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Arial Narrow" pitchFamily="34" charset="0"/>
              </a:rPr>
              <a:t>Nauka w branżowej szkole I stopnia trwa </a:t>
            </a:r>
            <a:r>
              <a:rPr lang="pl-PL" sz="1800" b="1" dirty="0" smtClean="0">
                <a:latin typeface="Arial Narrow" pitchFamily="34" charset="0"/>
              </a:rPr>
              <a:t>3 lata</a:t>
            </a:r>
            <a:r>
              <a:rPr lang="pl-PL" sz="1800" dirty="0" smtClean="0">
                <a:latin typeface="Arial Narrow" pitchFamily="34" charset="0"/>
              </a:rPr>
              <a:t>, natomiast w branżowej szkole II stopnia </a:t>
            </a:r>
            <a:r>
              <a:rPr lang="pl-PL" sz="1800" b="1" dirty="0" smtClean="0">
                <a:latin typeface="Arial Narrow" pitchFamily="34" charset="0"/>
              </a:rPr>
              <a:t>– 2 lata</a:t>
            </a:r>
            <a:r>
              <a:rPr lang="pl-PL" sz="1800" dirty="0" smtClean="0">
                <a:latin typeface="Arial Narrow" pitchFamily="34" charset="0"/>
              </a:rPr>
              <a:t>. Kwalifikacyjny kurs zawodowy może obejmować okres nauki do 2 lat.</a:t>
            </a:r>
            <a:endParaRPr lang="pl-PL" sz="1800" dirty="0">
              <a:latin typeface="Arial Narrow" pitchFamily="34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271" b="6271"/>
          <a:stretch>
            <a:fillRect/>
          </a:stretch>
        </p:blipFill>
        <p:spPr bwMode="auto">
          <a:xfrm>
            <a:off x="2483768" y="692696"/>
            <a:ext cx="4599657" cy="344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3645024"/>
            <a:ext cx="4794920" cy="576064"/>
          </a:xfrm>
        </p:spPr>
        <p:txBody>
          <a:bodyPr/>
          <a:lstStyle/>
          <a:p>
            <a:r>
              <a:rPr lang="pl-PL" dirty="0" smtClean="0"/>
              <a:t>           Kto wybiera SZKOŁĘ BRANŻOWĄ ?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267744" y="4293096"/>
            <a:ext cx="5256584" cy="1944216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Arial Narrow" pitchFamily="34" charset="0"/>
              </a:rPr>
              <a:t>Branżową szkołę I stopnia najczęściej wybiera uczeń, który woli wykonywać konkretną pracę, ma uzdolnienia praktyczne, potrafi już wykonywać niektóre czynności związane z określonym zawodem, chce szybko zdobyć zawód i usamodzielnić się. Aktualnie rynek pracy ceni młodych pracowników, którzy posiadają bardzo konkretne umiejętności i są gotowi dostosowywać się do szybko zmieniających się wymogów rynku pracy.</a:t>
            </a:r>
            <a:endParaRPr lang="pl-PL" sz="1800" dirty="0">
              <a:latin typeface="Arial Narrow" pitchFamily="34" charset="0"/>
            </a:endParaRPr>
          </a:p>
        </p:txBody>
      </p:sp>
      <p:pic>
        <p:nvPicPr>
          <p:cNvPr id="25602" name="Picture 2" descr="C:\Users\SONY\Desktop\images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667" r="16667"/>
          <a:stretch>
            <a:fillRect/>
          </a:stretch>
        </p:blipFill>
        <p:spPr bwMode="auto">
          <a:xfrm>
            <a:off x="2555776" y="260648"/>
            <a:ext cx="4578896" cy="3434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221088"/>
            <a:ext cx="5370984" cy="432048"/>
          </a:xfrm>
        </p:spPr>
        <p:txBody>
          <a:bodyPr/>
          <a:lstStyle/>
          <a:p>
            <a:r>
              <a:rPr lang="pl-PL" dirty="0" smtClean="0"/>
              <a:t>                                  WAŻNE!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35696" y="4725144"/>
            <a:ext cx="5442992" cy="1447056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Arial Narrow" pitchFamily="34" charset="0"/>
              </a:rPr>
              <a:t>Badania rynku pracy zarówno w Polsce jak i w Europie wskazują, iż spośród 10 zawodów najbardziej dotkniętych niedoborem pracowników, szczególnie poszukiwani są wykwalifikowani pracownicy – po kształceniu zawodowym.</a:t>
            </a:r>
            <a:endParaRPr lang="pl-PL" sz="1800" dirty="0">
              <a:latin typeface="Arial Narrow" pitchFamily="34" charset="0"/>
            </a:endParaRPr>
          </a:p>
        </p:txBody>
      </p:sp>
      <p:pic>
        <p:nvPicPr>
          <p:cNvPr id="26626" name="Picture 2" descr="C:\Users\SONY\Desktop\building-joy-planning-plans-m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67" r="5667"/>
          <a:stretch>
            <a:fillRect/>
          </a:stretch>
        </p:blipFill>
        <p:spPr bwMode="auto">
          <a:xfrm>
            <a:off x="1907704" y="404664"/>
            <a:ext cx="4866928" cy="3650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Kwalifikacje zawodowe</a:t>
            </a:r>
            <a:endParaRPr lang="pl-PL" dirty="0"/>
          </a:p>
        </p:txBody>
      </p:sp>
      <p:pic>
        <p:nvPicPr>
          <p:cNvPr id="27650" name="Picture 2" descr="C:\Users\SONY\Desktop\po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27582" cy="4620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764704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Arial Narrow" pitchFamily="34" charset="0"/>
              </a:rPr>
              <a:t>W zawodach zostały wyodrębnione i nazwane kwalifikacje, które będą potwierdzane w ramach egzaminów zewnętrznych. Kwalifikacja zawodowa to zasób wiadomości i zakres umiejętności, pozwalający na samodzielne wykonywanie konkretnego zadania lub zestawu zadań zawodowych i umożliwiający podjęcie pracy.</a:t>
            </a:r>
          </a:p>
          <a:p>
            <a:r>
              <a:rPr lang="pl-PL" dirty="0" smtClean="0">
                <a:latin typeface="Arial Narrow" pitchFamily="34" charset="0"/>
              </a:rPr>
              <a:t> </a:t>
            </a:r>
            <a:endParaRPr lang="pl-PL" dirty="0"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03648" y="2780928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 Narrow" pitchFamily="34" charset="0"/>
              </a:rPr>
              <a:t>Po potwierdzeniu każdej kwalifikacji uczeń otrzyma certyfikat. Po potwierdzeniu wszystkich wyodrębnionych w danym zawodzie kwalifikacji i ukończeniu szkoły uczeń otrzyma dyplom z tytułem zawodowym.</a:t>
            </a:r>
            <a:endParaRPr lang="pl-PL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3933056"/>
            <a:ext cx="5370984" cy="576064"/>
          </a:xfrm>
        </p:spPr>
        <p:txBody>
          <a:bodyPr>
            <a:normAutofit/>
          </a:bodyPr>
          <a:lstStyle/>
          <a:p>
            <a:r>
              <a:rPr lang="pl-PL" dirty="0" smtClean="0"/>
              <a:t>	</a:t>
            </a:r>
            <a:r>
              <a:rPr lang="pl-PL" sz="2400" dirty="0" smtClean="0"/>
              <a:t>               </a:t>
            </a:r>
            <a:r>
              <a:rPr lang="pl-PL" sz="2400" dirty="0" smtClean="0">
                <a:solidFill>
                  <a:srgbClr val="FF0000"/>
                </a:solidFill>
              </a:rPr>
              <a:t>WAŻNE!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75656" y="4581128"/>
            <a:ext cx="6480720" cy="1591072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Arial Narrow" pitchFamily="34" charset="0"/>
              </a:rPr>
              <a:t>W Branżowej Szkole I stopnia i Branżowej Szkole II stopnia w zawodach, wyodrębniono tylko jedną kwalifikację. W Technikum w zawodach zostały wyodrębnione dwie kwalifikacje. Każdą kwalifikację uczeń zdaje w czasie nauki na egzaminie zawodowym, do którego przystąpienie jest obowiązkowe.</a:t>
            </a:r>
            <a:endParaRPr lang="pl-PL" sz="1800" dirty="0">
              <a:latin typeface="Arial Narrow" pitchFamily="34" charset="0"/>
            </a:endParaRPr>
          </a:p>
        </p:txBody>
      </p:sp>
      <p:pic>
        <p:nvPicPr>
          <p:cNvPr id="28674" name="Picture 2" descr="C:\Users\SONY\Desktop\8bVKfMOjZnBwPu2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22" r="5522"/>
          <a:stretch>
            <a:fillRect/>
          </a:stretch>
        </p:blipFill>
        <p:spPr bwMode="auto">
          <a:xfrm>
            <a:off x="2195736" y="332657"/>
            <a:ext cx="5082952" cy="381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ZASADY REKRUTACJI DO SZKÓŁ PONADPODSTAWOWYCH</a:t>
            </a:r>
            <a:endParaRPr lang="pl-PL" dirty="0"/>
          </a:p>
        </p:txBody>
      </p:sp>
      <p:pic>
        <p:nvPicPr>
          <p:cNvPr id="29699" name="Picture 3" descr="C:\Users\SONY\Desktop\2Lbt9PJ7rxTEAZ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169936" cy="3449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35696" y="1340768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 Narrow" pitchFamily="34" charset="0"/>
              </a:rPr>
              <a:t>Każdego roku Dolnośląski Kurator Oświaty wydaje zarządzenie o zasadach rekrutacji do szkół obowiązujące w województwie dolnośląskim. Znajdziesz je na stronie kuratorium: </a:t>
            </a:r>
            <a:r>
              <a:rPr lang="pl-PL" sz="2000" dirty="0" err="1" smtClean="0">
                <a:latin typeface="Arial Narrow" pitchFamily="34" charset="0"/>
              </a:rPr>
              <a:t>www.kuratorium.wroclaw.pl</a:t>
            </a:r>
            <a:r>
              <a:rPr lang="pl-PL" sz="2000" dirty="0" smtClean="0">
                <a:latin typeface="Arial Narrow" pitchFamily="34" charset="0"/>
              </a:rPr>
              <a:t>, w zakładce Szkoły, placówki – Rekrutacja. Zarówno od wychowawców jak i doradców zawodowych na bieżąco możesz oczekiwać informacji na temat aktualnych, obowiązujących w danym roku zasad.</a:t>
            </a:r>
            <a:endParaRPr lang="pl-PL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7592" cy="954360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0070C0"/>
                </a:solidFill>
                <a:latin typeface="Algerian" pitchFamily="82" charset="0"/>
              </a:rPr>
              <a:t>Na co warto zwrócić uwagę w procesie rekrutacji</a:t>
            </a:r>
            <a:endParaRPr lang="pl-PL" sz="2000" dirty="0">
              <a:latin typeface="Algerian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83768" y="980728"/>
            <a:ext cx="4374232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 możesz ubiegać się o przyjęcie do dowolnej liczby oddziałów/klas w obrębie </a:t>
            </a:r>
            <a:r>
              <a:rPr lang="pl-PL" sz="2000" b="1" dirty="0" smtClean="0">
                <a:latin typeface="Arial Narrow" pitchFamily="34" charset="0"/>
              </a:rPr>
              <a:t>trzech szkół </a:t>
            </a:r>
            <a:r>
              <a:rPr lang="pl-PL" sz="2000" dirty="0" smtClean="0">
                <a:latin typeface="Arial Narrow" pitchFamily="34" charset="0"/>
              </a:rPr>
              <a:t>ponadpodstawowych, objętych systemem rekrutacji 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możesz ustalić własną </a:t>
            </a:r>
            <a:r>
              <a:rPr lang="pl-PL" sz="2000" b="1" dirty="0" smtClean="0">
                <a:latin typeface="Arial Narrow" pitchFamily="34" charset="0"/>
              </a:rPr>
              <a:t>listę preferencji</a:t>
            </a:r>
            <a:r>
              <a:rPr lang="pl-PL" sz="2000" dirty="0" smtClean="0">
                <a:latin typeface="Arial Narrow" pitchFamily="34" charset="0"/>
              </a:rPr>
              <a:t>, czyli </a:t>
            </a:r>
            <a:r>
              <a:rPr lang="pl-PL" sz="2000" b="1" dirty="0" smtClean="0">
                <a:latin typeface="Arial Narrow" pitchFamily="34" charset="0"/>
              </a:rPr>
              <a:t>kolejność szkół i klas</a:t>
            </a:r>
            <a:r>
              <a:rPr lang="pl-PL" sz="2000" dirty="0" smtClean="0">
                <a:latin typeface="Arial Narrow" pitchFamily="34" charset="0"/>
              </a:rPr>
              <a:t>, którymi jesteś zainteresowany 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jeżeli będziesz ubiegał się o przyjęcie do </a:t>
            </a:r>
            <a:r>
              <a:rPr lang="pl-PL" sz="2000" b="1" dirty="0" smtClean="0">
                <a:latin typeface="Arial Narrow" pitchFamily="34" charset="0"/>
              </a:rPr>
              <a:t>klasy dwujęzycznej </a:t>
            </a:r>
            <a:r>
              <a:rPr lang="pl-PL" sz="2000" dirty="0" smtClean="0">
                <a:latin typeface="Arial Narrow" pitchFamily="34" charset="0"/>
              </a:rPr>
              <a:t>będziesz zobowiązany złożyć w szkole deklarację przystąpienia do dodatkowego sprawdzianu kompetencji językowych, podpisaną przez rodziców lub prawnych opiekunów i przystąpić do sprawdzianu w wyznaczonym terminie</a:t>
            </a:r>
          </a:p>
          <a:p>
            <a:pPr>
              <a:buFontTx/>
              <a:buChar char="-"/>
            </a:pPr>
            <a:endParaRPr lang="pl-PL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pl-PL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pl-PL" dirty="0" smtClean="0">
                <a:latin typeface="Arial Narrow" pitchFamily="34" charset="0"/>
              </a:rPr>
              <a:t> </a:t>
            </a:r>
            <a:endParaRPr lang="pl-PL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l-PL" dirty="0" smtClean="0"/>
              <a:t>        Liceum ogólnokształcące</a:t>
            </a:r>
            <a:endParaRPr lang="pl-PL" dirty="0"/>
          </a:p>
        </p:txBody>
      </p:sp>
      <p:pic>
        <p:nvPicPr>
          <p:cNvPr id="3074" name="Picture 2" descr="C:\Users\SONY\Desktop\Liceum-ogólnokształcące-300x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618629" cy="4700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27784" y="548681"/>
            <a:ext cx="42302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 Narrow" pitchFamily="34" charset="0"/>
              </a:rPr>
              <a:t>- listy przyjęć uczniów do oddziałów sporządzone są na podstawie sumy punktów rekrutacyjnych, zaznaczonych w podaniu i potwierdzonych odpowiednimi dokumentami (świadectwo ukończenia szkoły podstawowej, zaświadczenie o szczegółowych wynikach egzaminu ósmoklasisty, zaświadczenia potwierdzające pozytywny wynik sprawdzianu kompetencji językowych lub uzdolnień kierunkowych (pozytywny wynik próby fizycznej), zaświadczenie o uzyskaniu wysokiego miejsca w konkursach, (dodatkowe punktowane osiągnięcia wymienione na świadectwie ukończenia szkoły)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5736" y="404665"/>
            <a:ext cx="4662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 - </a:t>
            </a:r>
            <a:r>
              <a:rPr lang="pl-PL" sz="2000" b="1" dirty="0" smtClean="0"/>
              <a:t>rekrutacja do szkół i klas sportowych oraz szkół mistrzostwa sportowego</a:t>
            </a:r>
            <a:r>
              <a:rPr lang="pl-PL" sz="2000" dirty="0" smtClean="0"/>
              <a:t> wymaga spełnienia dodatkowych kryteriów  formalnych, między innymi: będziesz zobowiązany złożyć w szkole w odpowiednim terminie deklarację przystąpienia do dodatkowego sprawdzianu próby fizycznej, zgodę rodziców lub opiekunów prawnych, opinię lekarza medycyny sportowej, opinię trenera</a:t>
            </a:r>
          </a:p>
          <a:p>
            <a:r>
              <a:rPr lang="pl-PL" sz="2000" dirty="0" smtClean="0"/>
              <a:t>- dopuszcza się również możliwość przeprowadzenia sprawdzianu uzdolnień kierunkowych, jeżeli program nauczania realizowany w danym oddziale lub szkole wymaga od kandydatów szczególnych uzdolnień, np. plastycznych lub muzycznych</a:t>
            </a:r>
            <a:endParaRPr lang="pl-PL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39752" y="836712"/>
            <a:ext cx="45182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l-PL" b="1" dirty="0" smtClean="0"/>
              <a:t> </a:t>
            </a:r>
            <a:r>
              <a:rPr lang="pl-PL" sz="2000" b="1" dirty="0" smtClean="0">
                <a:latin typeface="Arial Narrow" pitchFamily="34" charset="0"/>
              </a:rPr>
              <a:t>laureaci i finaliści ogólnopolskich olimpiad </a:t>
            </a:r>
            <a:r>
              <a:rPr lang="pl-PL" sz="2000" dirty="0" smtClean="0">
                <a:latin typeface="Arial Narrow" pitchFamily="34" charset="0"/>
              </a:rPr>
              <a:t>przedmiotowych organizowanych dla uczniów szkół podstawowych oraz laureaci konkursów przedmiotowych o zasięgu wojewódzkim i ogólnopolskim, których program obejmuje w całości lub poszerza treści podstawy programowej, co najmniej jednego przedmiotu (co potwierdza właściwy kurator oświaty, wydając stosowne zaświadczenie), przyjmowani są do wybranej szkoły ponadpodstawowej niezależnie od kryteriów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 po wprowadzeniu ocen i pozostałych informacji do systemu, program komputerowy </a:t>
            </a:r>
            <a:r>
              <a:rPr lang="pl-PL" sz="2000" b="1" dirty="0" smtClean="0">
                <a:latin typeface="Arial Narrow" pitchFamily="34" charset="0"/>
              </a:rPr>
              <a:t>liczy punkty i kwalifikuje uczniów do danej klasy.</a:t>
            </a:r>
            <a:r>
              <a:rPr lang="pl-PL" sz="2000" dirty="0" smtClean="0">
                <a:latin typeface="Arial Narrow" pitchFamily="34" charset="0"/>
              </a:rPr>
              <a:t> </a:t>
            </a:r>
            <a:endParaRPr lang="pl-PL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720080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00B050"/>
                </a:solidFill>
              </a:rPr>
              <a:t>Na koniec Quiz o zawodach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67744" y="692696"/>
            <a:ext cx="45902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</a:t>
            </a:r>
            <a:r>
              <a:rPr lang="pl-PL" sz="1400" dirty="0" smtClean="0"/>
              <a:t>. </a:t>
            </a:r>
            <a:r>
              <a:rPr lang="pl-PL" sz="1400" dirty="0"/>
              <a:t>Ręczna naprawa uszkodzonych pończoch, skarpet i rajstop nazywa się..</a:t>
            </a:r>
            <a:br>
              <a:rPr lang="pl-PL" sz="1400" dirty="0"/>
            </a:br>
            <a:r>
              <a:rPr lang="pl-PL" sz="1400" dirty="0"/>
              <a:t>a. konwisarstwo</a:t>
            </a:r>
            <a:br>
              <a:rPr lang="pl-PL" sz="1400" dirty="0"/>
            </a:br>
            <a:r>
              <a:rPr lang="pl-PL" sz="1400" dirty="0"/>
              <a:t>b. repasacja</a:t>
            </a:r>
            <a:br>
              <a:rPr lang="pl-PL" sz="1400" dirty="0"/>
            </a:br>
            <a:r>
              <a:rPr lang="pl-PL" sz="1400" dirty="0"/>
              <a:t>c. balwierstwo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2. Osoba zajmująca się wyłapywaniem bezdomnych zwierząt zwłaszcza psów i kotów, nazywa się:</a:t>
            </a:r>
            <a:br>
              <a:rPr lang="pl-PL" sz="1400" dirty="0"/>
            </a:br>
            <a:r>
              <a:rPr lang="pl-PL" sz="1400" dirty="0"/>
              <a:t>a. mincerz</a:t>
            </a:r>
            <a:br>
              <a:rPr lang="pl-PL" sz="1400" dirty="0"/>
            </a:br>
            <a:r>
              <a:rPr lang="pl-PL" sz="1400" dirty="0"/>
              <a:t>b. hycel</a:t>
            </a:r>
            <a:br>
              <a:rPr lang="pl-PL" sz="1400" dirty="0"/>
            </a:br>
            <a:r>
              <a:rPr lang="pl-PL" sz="1400" dirty="0"/>
              <a:t>c. broker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3. Osoba zajmująca się badaniem pisma np. do celów sądowych i dochodzeniowych, nazywa się</a:t>
            </a:r>
            <a:br>
              <a:rPr lang="pl-PL" sz="1400" dirty="0"/>
            </a:br>
            <a:r>
              <a:rPr lang="pl-PL" sz="1400" dirty="0"/>
              <a:t>a. grafolog</a:t>
            </a:r>
            <a:br>
              <a:rPr lang="pl-PL" sz="1400" dirty="0"/>
            </a:br>
            <a:r>
              <a:rPr lang="pl-PL" sz="1400" dirty="0"/>
              <a:t>b. giser</a:t>
            </a:r>
            <a:br>
              <a:rPr lang="pl-PL" sz="1400" dirty="0"/>
            </a:br>
            <a:r>
              <a:rPr lang="pl-PL" sz="1400" dirty="0"/>
              <a:t>c. geodeta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4. Goleniem, kąpaniem, czyszczeniem uszu, rwaniem zębów, upuszczaniem krwi zajmował się:</a:t>
            </a:r>
            <a:br>
              <a:rPr lang="pl-PL" sz="1400" dirty="0"/>
            </a:br>
            <a:r>
              <a:rPr lang="pl-PL" sz="1400" dirty="0"/>
              <a:t>a. strzykasz</a:t>
            </a:r>
            <a:br>
              <a:rPr lang="pl-PL" sz="1400" dirty="0"/>
            </a:br>
            <a:r>
              <a:rPr lang="pl-PL" sz="1400" dirty="0"/>
              <a:t>b. cyrulik</a:t>
            </a:r>
            <a:br>
              <a:rPr lang="pl-PL" sz="1400" dirty="0"/>
            </a:br>
            <a:r>
              <a:rPr lang="pl-PL" sz="1400" dirty="0"/>
              <a:t>c. ceklarz</a:t>
            </a:r>
            <a:br>
              <a:rPr lang="pl-PL" sz="1400" dirty="0"/>
            </a:br>
            <a:endParaRPr lang="pl-PL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5736" y="332655"/>
            <a:ext cx="46622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5. Rzemieślnik odlewający z brązu, miedzi, mosiądzu lub spiżu dzwony, lufy do dział, posągi etc nazywa się:</a:t>
            </a:r>
            <a:br>
              <a:rPr lang="pl-PL" sz="1400" dirty="0"/>
            </a:br>
            <a:r>
              <a:rPr lang="pl-PL" sz="1400" dirty="0"/>
              <a:t>a. zecer</a:t>
            </a:r>
            <a:br>
              <a:rPr lang="pl-PL" sz="1400" dirty="0"/>
            </a:br>
            <a:r>
              <a:rPr lang="pl-PL" sz="1400" dirty="0"/>
              <a:t>b. garncarz</a:t>
            </a:r>
            <a:br>
              <a:rPr lang="pl-PL" sz="1400" dirty="0"/>
            </a:br>
            <a:r>
              <a:rPr lang="pl-PL" sz="1400" dirty="0"/>
              <a:t>c. ludwisarz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6. Jak nazywa się lekarz- specjalista, który leczy dzieci?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........................................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7. Z pośród podanych grup wybierz grupę zawodów związanych tylko z ochroną zdrowia.</a:t>
            </a:r>
            <a:br>
              <a:rPr lang="pl-PL" sz="1400" dirty="0"/>
            </a:br>
            <a:r>
              <a:rPr lang="pl-PL" sz="1400" dirty="0"/>
              <a:t>a. jubiler, farmaceuta, blacharz</a:t>
            </a:r>
            <a:br>
              <a:rPr lang="pl-PL" sz="1400" dirty="0"/>
            </a:br>
            <a:r>
              <a:rPr lang="pl-PL" sz="1400" dirty="0"/>
              <a:t>b. protetyk słuchu, ortopeda, farmaceuta</a:t>
            </a:r>
            <a:br>
              <a:rPr lang="pl-PL" sz="1400" dirty="0"/>
            </a:br>
            <a:r>
              <a:rPr lang="pl-PL" sz="1400" dirty="0"/>
              <a:t>c. stomatolog, opiekunka dziecięca, pielęgniarz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8. </a:t>
            </a:r>
            <a:r>
              <a:rPr lang="pl-PL" sz="1400" dirty="0" smtClean="0"/>
              <a:t>Z </a:t>
            </a:r>
            <a:r>
              <a:rPr lang="pl-PL" sz="1400" dirty="0"/>
              <a:t>podanych grup wybierz grupę zawodów związanych tylko z budownictwem i montażem:</a:t>
            </a:r>
            <a:br>
              <a:rPr lang="pl-PL" sz="1400" dirty="0"/>
            </a:br>
            <a:r>
              <a:rPr lang="pl-PL" sz="1400" dirty="0"/>
              <a:t>a. spedytor, elektromechanik, spawacz</a:t>
            </a:r>
            <a:br>
              <a:rPr lang="pl-PL" sz="1400" dirty="0"/>
            </a:br>
            <a:r>
              <a:rPr lang="pl-PL" sz="1400" dirty="0"/>
              <a:t>b. murarz, księgowy, stolarz</a:t>
            </a:r>
            <a:br>
              <a:rPr lang="pl-PL" sz="1400" dirty="0"/>
            </a:br>
            <a:r>
              <a:rPr lang="pl-PL" sz="1400" dirty="0"/>
              <a:t>c. architekt, murarz, </a:t>
            </a:r>
            <a:r>
              <a:rPr lang="pl-PL" sz="1400" dirty="0" smtClean="0"/>
              <a:t>glazurnik</a:t>
            </a:r>
          </a:p>
          <a:p>
            <a:endParaRPr lang="pl-PL" sz="1400" dirty="0"/>
          </a:p>
          <a:p>
            <a:r>
              <a:rPr lang="pl-PL" sz="1400" dirty="0" smtClean="0"/>
              <a:t>9</a:t>
            </a:r>
            <a:r>
              <a:rPr lang="pl-PL" sz="1400" dirty="0"/>
              <a:t>. Czym zajmuje się fototechnik?</a:t>
            </a:r>
            <a:br>
              <a:rPr lang="pl-PL" sz="1400" dirty="0"/>
            </a:br>
            <a:r>
              <a:rPr lang="pl-PL" sz="1400" dirty="0"/>
              <a:t>a. wykonuje badania wzroku</a:t>
            </a:r>
            <a:br>
              <a:rPr lang="pl-PL" sz="1400" dirty="0"/>
            </a:br>
            <a:r>
              <a:rPr lang="pl-PL" sz="1400" dirty="0"/>
              <a:t>b. rejestruje i obrabia obraz i wykonuje projekty multimedialne</a:t>
            </a:r>
            <a:br>
              <a:rPr lang="pl-PL" sz="1400" dirty="0"/>
            </a:br>
            <a:r>
              <a:rPr lang="pl-PL" sz="1400" dirty="0"/>
              <a:t>c. wykonuje odbitki drukarskie</a:t>
            </a:r>
            <a:endParaRPr lang="pl-PL" sz="1400" dirty="0" smtClean="0"/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5736" y="260648"/>
            <a:ext cx="46622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10. Czym zajmuje się spedytor?</a:t>
            </a:r>
            <a:br>
              <a:rPr lang="pl-PL" sz="1400" dirty="0"/>
            </a:br>
            <a:r>
              <a:rPr lang="pl-PL" sz="1400" dirty="0"/>
              <a:t>a. organizuje i nadzoruje transport</a:t>
            </a:r>
            <a:br>
              <a:rPr lang="pl-PL" sz="1400" dirty="0"/>
            </a:br>
            <a:r>
              <a:rPr lang="pl-PL" sz="1400" dirty="0"/>
              <a:t>b. organizuje i prowadzi ruch pociągów</a:t>
            </a:r>
            <a:br>
              <a:rPr lang="pl-PL" sz="1400" dirty="0"/>
            </a:br>
            <a:r>
              <a:rPr lang="pl-PL" sz="1400" dirty="0"/>
              <a:t>c. obsługuje podróżnych w portach i terminalach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11. Czym się zajmuje </a:t>
            </a:r>
            <a:r>
              <a:rPr lang="pl-PL" sz="1400" dirty="0" err="1"/>
              <a:t>florysta</a:t>
            </a:r>
            <a:r>
              <a:rPr lang="pl-PL" sz="1400" dirty="0"/>
              <a:t>?</a:t>
            </a:r>
            <a:br>
              <a:rPr lang="pl-PL" sz="1400" dirty="0"/>
            </a:br>
            <a:r>
              <a:rPr lang="pl-PL" sz="1400" dirty="0"/>
              <a:t>a. prowadzi produkcję rolniczą</a:t>
            </a:r>
            <a:br>
              <a:rPr lang="pl-PL" sz="1400" dirty="0"/>
            </a:br>
            <a:r>
              <a:rPr lang="pl-PL" sz="1400" dirty="0"/>
              <a:t>b. prowadzi uprawy ogrodnicze</a:t>
            </a:r>
            <a:br>
              <a:rPr lang="pl-PL" sz="1400" dirty="0"/>
            </a:br>
            <a:r>
              <a:rPr lang="pl-PL" sz="1400" dirty="0"/>
              <a:t>c. projektuje i wykonuje kompozycje roślinne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12. Do podanego opisu dobierz odpowiadający mu zawód: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„Wykonuje, montuje, remontuje i dokonuje rozbiórki pokryć dachowych”</a:t>
            </a:r>
            <a:br>
              <a:rPr lang="pl-PL" sz="1400" dirty="0"/>
            </a:br>
            <a:r>
              <a:rPr lang="pl-PL" sz="1400" dirty="0"/>
              <a:t>a. zdun</a:t>
            </a:r>
            <a:br>
              <a:rPr lang="pl-PL" sz="1400" dirty="0"/>
            </a:br>
            <a:r>
              <a:rPr lang="pl-PL" sz="1400" dirty="0"/>
              <a:t>b. kominiarz</a:t>
            </a:r>
            <a:br>
              <a:rPr lang="pl-PL" sz="1400" dirty="0"/>
            </a:br>
            <a:r>
              <a:rPr lang="pl-PL" sz="1400" dirty="0"/>
              <a:t>c. dekarz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13. Do podanego opisu dopasuj odpowiadający mu zawód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„Wytwarza wyroby galanteryjne ze skóry, tworzyw sztucznych i materiałów włókienniczych”</a:t>
            </a:r>
            <a:br>
              <a:rPr lang="pl-PL" sz="1400" dirty="0"/>
            </a:br>
            <a:r>
              <a:rPr lang="pl-PL" sz="1400" dirty="0"/>
              <a:t>a. kaletnik</a:t>
            </a:r>
            <a:br>
              <a:rPr lang="pl-PL" sz="1400" dirty="0"/>
            </a:br>
            <a:r>
              <a:rPr lang="pl-PL" sz="1400" dirty="0"/>
              <a:t>b. krawiec</a:t>
            </a:r>
            <a:br>
              <a:rPr lang="pl-PL" sz="1400" dirty="0"/>
            </a:br>
            <a:r>
              <a:rPr lang="pl-PL" sz="1400" dirty="0"/>
              <a:t>c. kowal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11760" y="0"/>
            <a:ext cx="444624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14. Z podanej grupy wybierz zawód zaliczany do zawodów przyszłości.</a:t>
            </a:r>
            <a:br>
              <a:rPr lang="pl-PL" sz="1400" dirty="0"/>
            </a:br>
            <a:r>
              <a:rPr lang="pl-PL" sz="1400" dirty="0"/>
              <a:t>a. ślusarz</a:t>
            </a:r>
            <a:br>
              <a:rPr lang="pl-PL" sz="1400" dirty="0"/>
            </a:br>
            <a:r>
              <a:rPr lang="pl-PL" sz="1400" dirty="0"/>
              <a:t>b. sprzedawca</a:t>
            </a:r>
            <a:br>
              <a:rPr lang="pl-PL" sz="1400" dirty="0"/>
            </a:br>
            <a:r>
              <a:rPr lang="pl-PL" sz="1400" dirty="0"/>
              <a:t>c. informatyk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1400" dirty="0"/>
              <a:t>15. Z podanych zawodów wybierz zawód zaliczany do zawodów ginących:</a:t>
            </a:r>
            <a:br>
              <a:rPr lang="pl-PL" sz="1400" dirty="0"/>
            </a:br>
            <a:r>
              <a:rPr lang="pl-PL" sz="1400" dirty="0"/>
              <a:t>a. </a:t>
            </a:r>
            <a:r>
              <a:rPr lang="pl-PL" sz="1400" dirty="0" smtClean="0"/>
              <a:t>szklarz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b. fryzjer</a:t>
            </a:r>
            <a:br>
              <a:rPr lang="pl-PL" sz="1400" dirty="0"/>
            </a:br>
            <a:r>
              <a:rPr lang="pl-PL" sz="1400" dirty="0"/>
              <a:t>c. mechanik pojazdów samochodowych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16. Pracując jako </a:t>
            </a:r>
            <a:r>
              <a:rPr lang="pl-PL" sz="1400" dirty="0" err="1"/>
              <a:t>tyfloinformatyk</a:t>
            </a:r>
            <a:r>
              <a:rPr lang="pl-PL" sz="1400" dirty="0"/>
              <a:t> z kim lub z czym będziesz miał kontakt?</a:t>
            </a:r>
            <a:br>
              <a:rPr lang="pl-PL" sz="1400" dirty="0"/>
            </a:br>
            <a:r>
              <a:rPr lang="pl-PL" sz="1400" dirty="0"/>
              <a:t>a. z osobami niewidomymi i </a:t>
            </a:r>
            <a:r>
              <a:rPr lang="pl-PL" sz="1400" dirty="0" err="1" smtClean="0"/>
              <a:t>słabowidzącymi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b. z osobami starszymi</a:t>
            </a:r>
            <a:br>
              <a:rPr lang="pl-PL" sz="1400" dirty="0"/>
            </a:br>
            <a:r>
              <a:rPr lang="pl-PL" sz="1400" dirty="0"/>
              <a:t>c. z urządzeniami na pokładach samolotów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17. Czym zajmuje się:</a:t>
            </a:r>
            <a:br>
              <a:rPr lang="pl-PL" sz="1400" dirty="0"/>
            </a:br>
            <a:r>
              <a:rPr lang="pl-PL" sz="1400" dirty="0" err="1"/>
              <a:t>Hipoterapeuta</a:t>
            </a:r>
            <a:r>
              <a:rPr lang="pl-PL" sz="1400" dirty="0"/>
              <a:t>........................................</a:t>
            </a:r>
            <a:br>
              <a:rPr lang="pl-PL" sz="1400" dirty="0"/>
            </a:br>
            <a:r>
              <a:rPr lang="pl-PL" sz="1400" dirty="0"/>
              <a:t>Webmaster........................................</a:t>
            </a:r>
            <a:br>
              <a:rPr lang="pl-PL" sz="1400" dirty="0"/>
            </a:br>
            <a:r>
              <a:rPr lang="pl-PL" sz="1400" dirty="0"/>
              <a:t>Groomem........................................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18. W którym z poniższych zawodów pracuje się zarówno w pomieszczeniu jak i na świeżym powietrzu:</a:t>
            </a:r>
            <a:br>
              <a:rPr lang="pl-PL" sz="1400" dirty="0"/>
            </a:br>
            <a:r>
              <a:rPr lang="pl-PL" sz="1400" dirty="0"/>
              <a:t>a. kaletnik</a:t>
            </a:r>
            <a:br>
              <a:rPr lang="pl-PL" sz="1400" dirty="0"/>
            </a:br>
            <a:r>
              <a:rPr lang="pl-PL" sz="1400" dirty="0"/>
              <a:t>b. archiwista</a:t>
            </a:r>
            <a:br>
              <a:rPr lang="pl-PL" sz="1400" dirty="0"/>
            </a:br>
            <a:r>
              <a:rPr lang="pl-PL" sz="1400" dirty="0"/>
              <a:t>c. geodeta</a:t>
            </a:r>
            <a:br>
              <a:rPr lang="pl-PL" sz="1400" dirty="0"/>
            </a:br>
            <a:endParaRPr lang="pl-PL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Ciekawe jak sobie </a:t>
            </a:r>
            <a:r>
              <a:rPr lang="pl-PL" smtClean="0">
                <a:solidFill>
                  <a:srgbClr val="00B050"/>
                </a:solidFill>
              </a:rPr>
              <a:t>poradziłeś …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30723" name="Picture 3" descr="C:\Users\SONY\Desktop\pobran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61230"/>
            <a:ext cx="5301858" cy="3956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672" y="1268760"/>
            <a:ext cx="57606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l-PL" sz="2400" dirty="0" smtClean="0">
                <a:latin typeface="+mj-lt"/>
              </a:rPr>
              <a:t> </a:t>
            </a:r>
            <a:r>
              <a:rPr lang="pl-PL" sz="2000" dirty="0" smtClean="0">
                <a:latin typeface="Arial Narrow" pitchFamily="34" charset="0"/>
              </a:rPr>
              <a:t>nauka trwa 4 lata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 zapewnia wykształcenie ogólne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 z kilku przedmiotów realizowany jest   program rozszerzony o przygotowanie do egzaminu maturalnego</a:t>
            </a:r>
          </a:p>
          <a:p>
            <a:pPr>
              <a:buFontTx/>
              <a:buChar char="-"/>
            </a:pP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smtClean="0">
                <a:latin typeface="Arial Narrow" pitchFamily="34" charset="0"/>
              </a:rPr>
              <a:t>kontynuowanie nauki na studiach wyższych po zdaniu egzaminu maturalnego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 kontynuowanie nauki w wybranych zawodach w szkole policealnej lub na kwalifikacyjnych kursach zawodowych.</a:t>
            </a:r>
            <a:endParaRPr lang="pl-PL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824" y="3861048"/>
            <a:ext cx="4290864" cy="7200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    Kto  wybiera LICEUM ?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39752" y="4653136"/>
            <a:ext cx="4938936" cy="1519064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Arial Narrow" pitchFamily="34" charset="0"/>
              </a:rPr>
              <a:t>Najczęściej liceum wybiera absolwent szkoły podstawowej, który w nauce osiągał bardzo dobre lub dobre wyniki, ma różnorodne zainteresowania, rozumie potrzebę stałego uzupełnienia wiedzy, jest otwarty na zmiany zachodzące w świecie i swoją przyszłość wiąże z ukończeniem studiów wyższych.</a:t>
            </a:r>
            <a:endParaRPr lang="pl-PL" sz="1800" dirty="0">
              <a:latin typeface="Arial Narrow" pitchFamily="34" charset="0"/>
            </a:endParaRPr>
          </a:p>
        </p:txBody>
      </p:sp>
      <p:pic>
        <p:nvPicPr>
          <p:cNvPr id="19458" name="Picture 2" descr="C:\Users\SONY\Desktop\depositphotos_164572950-stock-photo-high-school-students-taking-exa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75" r="1375"/>
          <a:stretch>
            <a:fillRect/>
          </a:stretch>
        </p:blipFill>
        <p:spPr bwMode="auto">
          <a:xfrm>
            <a:off x="2267744" y="404664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Technikum</a:t>
            </a:r>
            <a:endParaRPr lang="pl-PL" dirty="0"/>
          </a:p>
        </p:txBody>
      </p:sp>
      <p:pic>
        <p:nvPicPr>
          <p:cNvPr id="20482" name="Picture 2" descr="C:\Users\SONY\Desktop\DSC_5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910289" cy="3933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11760" y="764704"/>
            <a:ext cx="4446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 Narrow" pitchFamily="34" charset="0"/>
              </a:rPr>
              <a:t>- nauka trwa 5 lat  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 szkoła przygotowuje do egzaminu maturalnego i zawodowego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 proponuje przedmioty na poziomie rozszerzonym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 program nauczania obejmuje oprócz przedmiotów ogólnych i zawodowych praktykę zawodową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 Narrow" pitchFamily="34" charset="0"/>
              </a:rPr>
              <a:t> zdanie egzaminu maturalnego umożliwia kontynuowania nauki na studiach wyższych</a:t>
            </a:r>
          </a:p>
          <a:p>
            <a:pPr>
              <a:buFontTx/>
              <a:buChar char="-"/>
            </a:pP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smtClean="0">
                <a:latin typeface="Arial Narrow" pitchFamily="34" charset="0"/>
              </a:rPr>
              <a:t>umożliwia uzyskanie dyplomu potwierdzającego uzyskanie tytułu technika w wybranym zawodzie po zdaniu egzaminów zawodowych.</a:t>
            </a:r>
            <a:endParaRPr lang="pl-PL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4221088"/>
            <a:ext cx="4362872" cy="576064"/>
          </a:xfrm>
        </p:spPr>
        <p:txBody>
          <a:bodyPr/>
          <a:lstStyle/>
          <a:p>
            <a:r>
              <a:rPr lang="pl-PL" dirty="0" smtClean="0"/>
              <a:t>Kto wybiera TECHNIKUM ?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63688" y="4797152"/>
            <a:ext cx="5976664" cy="1375048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Arial Narrow" pitchFamily="34" charset="0"/>
              </a:rPr>
              <a:t>Najczęściej technikum wybiera absolwent, który ma wyraźne zainteresowania zawodowe, chce zdobyć zawód i być może kontynuować naukę na studiach wyższych. O miejsce w technikum ubiegają się uczniowie z bardzo różną ilością punktów rekrutacyjnych, zarówno bardzo dobrze uczący się, jak i ci z niższymi wynikami w nauce.</a:t>
            </a:r>
            <a:endParaRPr lang="pl-PL" sz="1800" dirty="0">
              <a:latin typeface="Arial Narrow" pitchFamily="34" charset="0"/>
            </a:endParaRPr>
          </a:p>
        </p:txBody>
      </p:sp>
      <p:pic>
        <p:nvPicPr>
          <p:cNvPr id="21506" name="Picture 2" descr="C:\Users\SONY\Desktop\106785_9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03" r="5603"/>
          <a:stretch>
            <a:fillRect/>
          </a:stretch>
        </p:blipFill>
        <p:spPr bwMode="auto">
          <a:xfrm>
            <a:off x="2483768" y="908720"/>
            <a:ext cx="4184303" cy="3138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3933056"/>
            <a:ext cx="4866928" cy="576064"/>
          </a:xfrm>
        </p:spPr>
        <p:txBody>
          <a:bodyPr/>
          <a:lstStyle/>
          <a:p>
            <a:r>
              <a:rPr lang="pl-PL" dirty="0" smtClean="0"/>
              <a:t>                                </a:t>
            </a:r>
            <a:r>
              <a:rPr lang="pl-PL" dirty="0" smtClean="0">
                <a:solidFill>
                  <a:srgbClr val="FF0000"/>
                </a:solidFill>
              </a:rPr>
              <a:t>WAŻNE!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11760" y="4581128"/>
            <a:ext cx="4866928" cy="1591072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Arial Narrow" pitchFamily="34" charset="0"/>
              </a:rPr>
              <a:t>Obecnie wzrasta zapotrzebowanie na pracowników posiadających wykształcenie techniczne. Obserwuje się niedobór absolwentów technikum, co wpływa, że propozycje rynku pracy stają się bardziej sprzyjające zarówno pod względem ilości ofert pracy jak i wysokości zarobków.</a:t>
            </a:r>
            <a:endParaRPr lang="pl-PL" sz="1800" dirty="0">
              <a:latin typeface="Arial Narrow" pitchFamily="34" charset="0"/>
            </a:endParaRPr>
          </a:p>
        </p:txBody>
      </p:sp>
      <p:pic>
        <p:nvPicPr>
          <p:cNvPr id="22530" name="Picture 2" descr="C:\Users\SONY\Desktop\unnamed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2195736" y="476673"/>
            <a:ext cx="4592348" cy="344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Branżowa szkoła I stopnia</a:t>
            </a:r>
            <a:endParaRPr lang="pl-PL" dirty="0"/>
          </a:p>
        </p:txBody>
      </p:sp>
      <p:pic>
        <p:nvPicPr>
          <p:cNvPr id="23554" name="Picture 2" descr="C:\Users\SONY\Desktop\z19916722V,Uczniowie-podczas-zajec-w-Zespole-Szkol-Technicz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840423" cy="4567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1574</Words>
  <Application>Microsoft Office PowerPoint</Application>
  <PresentationFormat>Pokaz na ekranie (4:3)</PresentationFormat>
  <Paragraphs>76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Algerian</vt:lpstr>
      <vt:lpstr>Arial</vt:lpstr>
      <vt:lpstr>Arial Narrow</vt:lpstr>
      <vt:lpstr>Calibri</vt:lpstr>
      <vt:lpstr>Motyw pakietu Office</vt:lpstr>
      <vt:lpstr>Uwaga, ósmoklasisto! Warto się nad tym zastanowić : czy chcę być mechanikiem, elektrykiem, lekarzem, czy górnikiem? Jaką szkołę wybrać? Może liceum, a może technikum? Charakterystyka szkół ponadpodstawowych</vt:lpstr>
      <vt:lpstr>        Liceum ogólnokształcące</vt:lpstr>
      <vt:lpstr>Prezentacja programu PowerPoint</vt:lpstr>
      <vt:lpstr>                Kto  wybiera LICEUM ?</vt:lpstr>
      <vt:lpstr>Technikum</vt:lpstr>
      <vt:lpstr>Prezentacja programu PowerPoint</vt:lpstr>
      <vt:lpstr>Kto wybiera TECHNIKUM ?</vt:lpstr>
      <vt:lpstr>                                WAŻNE!</vt:lpstr>
      <vt:lpstr>Branżowa szkoła I stopnia</vt:lpstr>
      <vt:lpstr>Prezentacja programu PowerPoint</vt:lpstr>
      <vt:lpstr> </vt:lpstr>
      <vt:lpstr>           Kto wybiera SZKOŁĘ BRANŻOWĄ ?</vt:lpstr>
      <vt:lpstr>                                  WAŻNE!</vt:lpstr>
      <vt:lpstr>Kwalifikacje zawodowe</vt:lpstr>
      <vt:lpstr>Prezentacja programu PowerPoint</vt:lpstr>
      <vt:lpstr>                WAŻNE!</vt:lpstr>
      <vt:lpstr>ZASADY REKRUTACJI DO SZKÓŁ PONADPODSTAWOWYCH</vt:lpstr>
      <vt:lpstr>Prezentacja programu PowerPoint</vt:lpstr>
      <vt:lpstr>Na co warto zwrócić uwagę w procesie rekrutacji</vt:lpstr>
      <vt:lpstr>Prezentacja programu PowerPoint</vt:lpstr>
      <vt:lpstr>Prezentacja programu PowerPoint</vt:lpstr>
      <vt:lpstr>Prezentacja programu PowerPoint</vt:lpstr>
      <vt:lpstr>Na koniec Quiz o zawodach</vt:lpstr>
      <vt:lpstr>Prezentacja programu PowerPoint</vt:lpstr>
      <vt:lpstr>Prezentacja programu PowerPoint</vt:lpstr>
      <vt:lpstr>Prezentacja programu PowerPoint</vt:lpstr>
      <vt:lpstr>Ciekawe jak sobie poradziłeś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Charakterystyka szkół ponadpodstawowych</dc:title>
  <dc:creator>SONY</dc:creator>
  <cp:lastModifiedBy>NAUCZYCIEL</cp:lastModifiedBy>
  <cp:revision>25</cp:revision>
  <dcterms:created xsi:type="dcterms:W3CDTF">2020-03-25T15:52:04Z</dcterms:created>
  <dcterms:modified xsi:type="dcterms:W3CDTF">2022-04-06T11:31:02Z</dcterms:modified>
</cp:coreProperties>
</file>