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73" r:id="rId5"/>
    <p:sldId id="274" r:id="rId6"/>
    <p:sldId id="276" r:id="rId7"/>
    <p:sldId id="278" r:id="rId8"/>
    <p:sldId id="277" r:id="rId9"/>
    <p:sldId id="275" r:id="rId10"/>
    <p:sldId id="279" r:id="rId11"/>
    <p:sldId id="280" r:id="rId12"/>
    <p:sldId id="270" r:id="rId13"/>
    <p:sldId id="271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200"/>
    <a:srgbClr val="B2B2B2"/>
    <a:srgbClr val="FFFF99"/>
    <a:srgbClr val="FFFF66"/>
    <a:srgbClr val="FFD9D9"/>
    <a:srgbClr val="FFFFFF"/>
    <a:srgbClr val="5F5F5F"/>
    <a:srgbClr val="808080"/>
    <a:srgbClr val="FF3737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rgbClr val="FFD9D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dirty="0" smtClean="0"/>
              <a:t>Kliknite sem a upravte štýl predlohy nadpisov.</a:t>
            </a:r>
            <a:endParaRPr kumimoji="0" lang="en-US" dirty="0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C3D1-256A-4884-A9CD-95D2A28216A2}" type="datetimeFigureOut">
              <a:rPr lang="sk-SK" smtClean="0"/>
              <a:pPr/>
              <a:t>11. 3. 2015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0C0F3-8811-4767-A59B-EF53E2E5E13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C3D1-256A-4884-A9CD-95D2A28216A2}" type="datetimeFigureOut">
              <a:rPr lang="sk-SK" smtClean="0"/>
              <a:pPr/>
              <a:t>11. 3. 2015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0C0F3-8811-4767-A59B-EF53E2E5E13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C3D1-256A-4884-A9CD-95D2A28216A2}" type="datetimeFigureOut">
              <a:rPr lang="sk-SK" smtClean="0"/>
              <a:pPr/>
              <a:t>11. 3. 2015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0C0F3-8811-4767-A59B-EF53E2E5E13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C3D1-256A-4884-A9CD-95D2A28216A2}" type="datetimeFigureOut">
              <a:rPr lang="sk-SK" smtClean="0"/>
              <a:pPr/>
              <a:t>11. 3. 2015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0C0F3-8811-4767-A59B-EF53E2E5E13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dirty="0" smtClean="0"/>
              <a:t>Kliknite sem a upravte štýl predlohy nadpisov.</a:t>
            </a:r>
            <a:endParaRPr kumimoji="0" lang="en-US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C3D1-256A-4884-A9CD-95D2A28216A2}" type="datetimeFigureOut">
              <a:rPr lang="sk-SK" smtClean="0"/>
              <a:pPr/>
              <a:t>11. 3. 2015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0C0F3-8811-4767-A59B-EF53E2E5E13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C3D1-256A-4884-A9CD-95D2A28216A2}" type="datetimeFigureOut">
              <a:rPr lang="sk-SK" smtClean="0"/>
              <a:pPr/>
              <a:t>11. 3. 2015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0C0F3-8811-4767-A59B-EF53E2E5E13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C3D1-256A-4884-A9CD-95D2A28216A2}" type="datetimeFigureOut">
              <a:rPr lang="sk-SK" smtClean="0"/>
              <a:pPr/>
              <a:t>11. 3. 2015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0C0F3-8811-4767-A59B-EF53E2E5E13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C3D1-256A-4884-A9CD-95D2A28216A2}" type="datetimeFigureOut">
              <a:rPr lang="sk-SK" smtClean="0"/>
              <a:pPr/>
              <a:t>11. 3. 2015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0C0F3-8811-4767-A59B-EF53E2E5E13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C3D1-256A-4884-A9CD-95D2A28216A2}" type="datetimeFigureOut">
              <a:rPr lang="sk-SK" smtClean="0"/>
              <a:pPr/>
              <a:t>11. 3. 2015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0C0F3-8811-4767-A59B-EF53E2E5E13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C3D1-256A-4884-A9CD-95D2A28216A2}" type="datetimeFigureOut">
              <a:rPr lang="sk-SK" smtClean="0"/>
              <a:pPr/>
              <a:t>11. 3. 2015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0C0F3-8811-4767-A59B-EF53E2E5E13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C3D1-256A-4884-A9CD-95D2A28216A2}" type="datetimeFigureOut">
              <a:rPr lang="sk-SK" smtClean="0"/>
              <a:pPr/>
              <a:t>11. 3. 2015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C0C0F3-8811-4767-A59B-EF53E2E5E13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dirty="0" smtClean="0"/>
              <a:t>Kliknite</a:t>
            </a:r>
            <a:endParaRPr kumimoji="0" lang="en-US" dirty="0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dirty="0" smtClean="0"/>
              <a:t>Kliknite sem a upravte štýly predlohy textu.</a:t>
            </a:r>
          </a:p>
          <a:p>
            <a:pPr lvl="1" eaLnBrk="1" latinLnBrk="0" hangingPunct="1"/>
            <a:r>
              <a:rPr kumimoji="0" lang="sk-SK" dirty="0" smtClean="0"/>
              <a:t>Druhá úroveň</a:t>
            </a:r>
          </a:p>
          <a:p>
            <a:pPr lvl="2" eaLnBrk="1" latinLnBrk="0" hangingPunct="1"/>
            <a:r>
              <a:rPr kumimoji="0" lang="sk-SK" dirty="0" smtClean="0"/>
              <a:t>Tretia úroveň</a:t>
            </a:r>
          </a:p>
          <a:p>
            <a:pPr lvl="3" eaLnBrk="1" latinLnBrk="0" hangingPunct="1"/>
            <a:r>
              <a:rPr kumimoji="0" lang="sk-SK" dirty="0" smtClean="0"/>
              <a:t>Štvrtá úroveň</a:t>
            </a:r>
          </a:p>
          <a:p>
            <a:pPr lvl="4" eaLnBrk="1" latinLnBrk="0" hangingPunct="1"/>
            <a:r>
              <a:rPr kumimoji="0" lang="sk-SK" dirty="0" smtClean="0"/>
              <a:t>Piata úroveň</a:t>
            </a:r>
            <a:endParaRPr kumimoji="0" lang="en-US" dirty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AEC3D1-256A-4884-A9CD-95D2A28216A2}" type="datetimeFigureOut">
              <a:rPr lang="sk-SK" smtClean="0"/>
              <a:pPr/>
              <a:t>11. 3. 2015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C0C0F3-8811-4767-A59B-EF53E2E5E13D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rgbClr val="FFD9D9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2.jpeg"/><Relationship Id="rId3" Type="http://schemas.openxmlformats.org/officeDocument/2006/relationships/image" Target="../media/image15.jpeg"/><Relationship Id="rId7" Type="http://schemas.openxmlformats.org/officeDocument/2006/relationships/slide" Target="slide12.xml"/><Relationship Id="rId12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11" Type="http://schemas.openxmlformats.org/officeDocument/2006/relationships/image" Target="../media/image20.jpeg"/><Relationship Id="rId5" Type="http://schemas.openxmlformats.org/officeDocument/2006/relationships/image" Target="../media/image17.jpeg"/><Relationship Id="rId10" Type="http://schemas.openxmlformats.org/officeDocument/2006/relationships/image" Target="../media/image19.png"/><Relationship Id="rId4" Type="http://schemas.openxmlformats.org/officeDocument/2006/relationships/image" Target="../media/image16.jpeg"/><Relationship Id="rId9" Type="http://schemas.openxmlformats.org/officeDocument/2006/relationships/slide" Target="slide10.xml"/><Relationship Id="rId1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8.xml"/><Relationship Id="rId11" Type="http://schemas.openxmlformats.org/officeDocument/2006/relationships/slide" Target="slide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11.xml"/><Relationship Id="rId5" Type="http://schemas.openxmlformats.org/officeDocument/2006/relationships/slide" Target="slide6.xml"/><Relationship Id="rId10" Type="http://schemas.openxmlformats.org/officeDocument/2006/relationships/slide" Target="slide10.xml"/><Relationship Id="rId4" Type="http://schemas.openxmlformats.org/officeDocument/2006/relationships/slide" Target="slide5.xml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Obrazky/krv.jpg" TargetMode="External"/><Relationship Id="rId13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image" Target="../media/image4.jpeg"/><Relationship Id="rId12" Type="http://schemas.openxmlformats.org/officeDocument/2006/relationships/hyperlink" Target="Obrazky/kontrakcia.png" TargetMode="External"/><Relationship Id="rId17" Type="http://schemas.openxmlformats.org/officeDocument/2006/relationships/slide" Target="slide2.xml"/><Relationship Id="rId2" Type="http://schemas.openxmlformats.org/officeDocument/2006/relationships/slide" Target="slide5.xml"/><Relationship Id="rId16" Type="http://schemas.openxmlformats.org/officeDocument/2006/relationships/slide" Target="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Obrazky/enz&#253;my.jpg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hyperlink" Target="Obrazky/protilatky.png" TargetMode="External"/><Relationship Id="rId4" Type="http://schemas.openxmlformats.org/officeDocument/2006/relationships/hyperlink" Target="Obrazky/hormony1.jpg" TargetMode="External"/><Relationship Id="rId9" Type="http://schemas.openxmlformats.org/officeDocument/2006/relationships/image" Target="../media/image5.jpeg"/><Relationship Id="rId14" Type="http://schemas.openxmlformats.org/officeDocument/2006/relationships/hyperlink" Target="Obrazky/bunka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0.gif"/><Relationship Id="rId7" Type="http://schemas.openxmlformats.org/officeDocument/2006/relationships/slide" Target="slide7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1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6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slide" Target="slide7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Relationship Id="rId6" Type="http://schemas.openxmlformats.org/officeDocument/2006/relationships/slide" Target="slide9.xml"/><Relationship Id="rId5" Type="http://schemas.openxmlformats.org/officeDocument/2006/relationships/slide" Target="slide2.xml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Bielkoviny</a:t>
            </a:r>
            <a:endParaRPr lang="sk-SK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357298"/>
            <a:ext cx="8358246" cy="500066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B2B2B2"/>
              </a:buClr>
            </a:pPr>
            <a:r>
              <a:rPr lang="sk-SK" dirty="0" smtClean="0">
                <a:solidFill>
                  <a:schemeClr val="bg1"/>
                </a:solidFill>
              </a:rPr>
              <a:t>Schopnosť tvoriť aminokyseliny majú len rastliny, živočíchy ich prijímajú potravou vo forme bielkovín.</a:t>
            </a:r>
          </a:p>
          <a:p>
            <a:pPr>
              <a:buClr>
                <a:srgbClr val="B2B2B2"/>
              </a:buClr>
            </a:pPr>
            <a:r>
              <a:rPr lang="sk-SK" dirty="0" smtClean="0">
                <a:solidFill>
                  <a:schemeClr val="bg1"/>
                </a:solidFill>
              </a:rPr>
              <a:t>U živočíchov sa v tráviacom trakte rozkladajú na aminokyseliny, z ktorých si potom živočíšny organizmus znova tvorí vlastné špecifické bielkoviny.</a:t>
            </a:r>
          </a:p>
          <a:p>
            <a:pPr>
              <a:buClr>
                <a:srgbClr val="B2B2B2"/>
              </a:buClr>
            </a:pPr>
            <a:r>
              <a:rPr lang="sk-SK" dirty="0" smtClean="0">
                <a:solidFill>
                  <a:schemeClr val="bg1"/>
                </a:solidFill>
              </a:rPr>
              <a:t>Bielkoviny v našom tele sú neustále budované a spotrebovávané. Po prijatí stravou sa trávením rozkladajú na aminokyseliny. Tie sú potom absorbované a využité na výrobu iných bielkovín v organizme. </a:t>
            </a:r>
          </a:p>
          <a:p>
            <a:pPr>
              <a:buClr>
                <a:srgbClr val="B2B2B2"/>
              </a:buClr>
            </a:pPr>
            <a:r>
              <a:rPr lang="sk-SK" dirty="0" smtClean="0">
                <a:solidFill>
                  <a:schemeClr val="bg1"/>
                </a:solidFill>
              </a:rPr>
              <a:t>Zmiešaná strava (obsahujúca potraviny živočíšneho aj rastlinného pôvodu) poskytuje v rozvinutom svete dostatočné množstvo bielkovín. Skupiny ľudí, ktorí sa vyhýbajú konzumácii všetkých potravín živočíšneho pôvodu, môžu mať problémy pri napĺňaní potrieb bielkovín vo svojom organizme.</a:t>
            </a:r>
            <a:endParaRPr lang="sk-SK" dirty="0" smtClean="0">
              <a:solidFill>
                <a:srgbClr val="FFFFFF"/>
              </a:solidFill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989856"/>
          </a:xfrm>
        </p:spPr>
        <p:txBody>
          <a:bodyPr>
            <a:normAutofit/>
          </a:bodyPr>
          <a:lstStyle/>
          <a:p>
            <a:pPr algn="ctr"/>
            <a:r>
              <a:rPr lang="sk-SK" sz="6000" b="1" dirty="0" smtClean="0"/>
              <a:t>Bielkoviny a výživa</a:t>
            </a:r>
            <a:endParaRPr lang="sk-SK" sz="6000" b="1" dirty="0"/>
          </a:p>
        </p:txBody>
      </p:sp>
      <p:sp>
        <p:nvSpPr>
          <p:cNvPr id="4" name="Text Box 73"/>
          <p:cNvSpPr txBox="1">
            <a:spLocks noChangeArrowheads="1"/>
          </p:cNvSpPr>
          <p:nvPr/>
        </p:nvSpPr>
        <p:spPr bwMode="auto">
          <a:xfrm>
            <a:off x="1692275" y="6237288"/>
            <a:ext cx="2087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sk-SK" dirty="0">
                <a:hlinkClick r:id="rId2" action="ppaction://hlinksldjump"/>
              </a:rPr>
              <a:t>Kontrolné otázky</a:t>
            </a:r>
            <a:endParaRPr lang="sk-SK" dirty="0"/>
          </a:p>
        </p:txBody>
      </p:sp>
      <p:sp>
        <p:nvSpPr>
          <p:cNvPr id="6" name="Rectangle 72"/>
          <p:cNvSpPr>
            <a:spLocks noChangeArrowheads="1"/>
          </p:cNvSpPr>
          <p:nvPr/>
        </p:nvSpPr>
        <p:spPr bwMode="auto">
          <a:xfrm>
            <a:off x="684213" y="6237288"/>
            <a:ext cx="829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sk-SK" dirty="0" smtClean="0">
                <a:hlinkClick r:id="rId3" action="ppaction://hlinksldjump"/>
              </a:rPr>
              <a:t>Obsah</a:t>
            </a:r>
            <a:endParaRPr kumimoji="1" lang="sk-SK" dirty="0"/>
          </a:p>
        </p:txBody>
      </p:sp>
      <p:sp>
        <p:nvSpPr>
          <p:cNvPr id="7" name="Šípka doprava 6">
            <a:hlinkClick r:id="rId4" action="ppaction://hlinksldjump"/>
          </p:cNvPr>
          <p:cNvSpPr/>
          <p:nvPr/>
        </p:nvSpPr>
        <p:spPr>
          <a:xfrm>
            <a:off x="7885113" y="6237288"/>
            <a:ext cx="28733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8" name="Rectangle 1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235825" y="6092825"/>
            <a:ext cx="4937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  <a:hlinkClick r:id="rId5" action="ppaction://hlinksldjump"/>
              </a:rPr>
              <a:t></a:t>
            </a:r>
            <a:endParaRPr lang="sk-SK" sz="2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 3" pitchFamily="18" charset="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357158" y="1214422"/>
            <a:ext cx="4040188" cy="659352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            </a:t>
            </a:r>
            <a:r>
              <a:rPr lang="sk-SK" sz="2800" dirty="0" smtClean="0">
                <a:solidFill>
                  <a:schemeClr val="bg1"/>
                </a:solidFill>
              </a:rPr>
              <a:t>Živočíšne</a:t>
            </a:r>
            <a:endParaRPr lang="sk-SK" sz="2800" dirty="0">
              <a:solidFill>
                <a:schemeClr val="bg1"/>
              </a:solidFill>
            </a:endParaRPr>
          </a:p>
        </p:txBody>
      </p:sp>
      <p:sp>
        <p:nvSpPr>
          <p:cNvPr id="10" name="Zástupný symbol textu 9"/>
          <p:cNvSpPr>
            <a:spLocks noGrp="1"/>
          </p:cNvSpPr>
          <p:nvPr>
            <p:ph type="body" sz="half" idx="3"/>
          </p:nvPr>
        </p:nvSpPr>
        <p:spPr>
          <a:xfrm>
            <a:off x="4643438" y="1214422"/>
            <a:ext cx="4041775" cy="654843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chemeClr val="bg1"/>
                </a:solidFill>
              </a:rPr>
              <a:t>Rastlinné</a:t>
            </a:r>
            <a:endParaRPr lang="sk-SK" sz="2800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2"/>
          </p:nvPr>
        </p:nvSpPr>
        <p:spPr>
          <a:xfrm>
            <a:off x="428596" y="2143116"/>
            <a:ext cx="4040188" cy="4074328"/>
          </a:xfrm>
        </p:spPr>
        <p:txBody>
          <a:bodyPr/>
          <a:lstStyle/>
          <a:p>
            <a:pPr>
              <a:buClr>
                <a:srgbClr val="B2B2B2"/>
              </a:buClr>
            </a:pPr>
            <a:r>
              <a:rPr lang="sk-SK" sz="2400" b="1" dirty="0" smtClean="0">
                <a:solidFill>
                  <a:schemeClr val="bg1"/>
                </a:solidFill>
              </a:rPr>
              <a:t>Mäso</a:t>
            </a:r>
            <a:br>
              <a:rPr lang="sk-SK" sz="2400" b="1" dirty="0" smtClean="0">
                <a:solidFill>
                  <a:schemeClr val="bg1"/>
                </a:solidFill>
              </a:rPr>
            </a:br>
            <a:endParaRPr lang="sk-SK" sz="2400" b="1" dirty="0" smtClean="0">
              <a:solidFill>
                <a:schemeClr val="bg1"/>
              </a:solidFill>
            </a:endParaRPr>
          </a:p>
          <a:p>
            <a:pPr>
              <a:buClr>
                <a:srgbClr val="B2B2B2"/>
              </a:buClr>
            </a:pPr>
            <a:r>
              <a:rPr lang="sk-SK" sz="2400" b="1" dirty="0" smtClean="0">
                <a:solidFill>
                  <a:schemeClr val="bg1"/>
                </a:solidFill>
              </a:rPr>
              <a:t>Hydina</a:t>
            </a:r>
            <a:br>
              <a:rPr lang="sk-SK" sz="2400" b="1" dirty="0" smtClean="0">
                <a:solidFill>
                  <a:schemeClr val="bg1"/>
                </a:solidFill>
              </a:rPr>
            </a:br>
            <a:endParaRPr lang="sk-SK" sz="2400" b="1" dirty="0" smtClean="0">
              <a:solidFill>
                <a:schemeClr val="bg1"/>
              </a:solidFill>
            </a:endParaRPr>
          </a:p>
          <a:p>
            <a:pPr>
              <a:buClr>
                <a:srgbClr val="B2B2B2"/>
              </a:buClr>
            </a:pPr>
            <a:r>
              <a:rPr lang="sk-SK" sz="2400" b="1" dirty="0" smtClean="0">
                <a:solidFill>
                  <a:schemeClr val="bg1"/>
                </a:solidFill>
              </a:rPr>
              <a:t>Ryby</a:t>
            </a:r>
            <a:br>
              <a:rPr lang="sk-SK" sz="2400" b="1" dirty="0" smtClean="0">
                <a:solidFill>
                  <a:schemeClr val="bg1"/>
                </a:solidFill>
              </a:rPr>
            </a:br>
            <a:endParaRPr lang="sk-SK" sz="2400" b="1" dirty="0" smtClean="0">
              <a:solidFill>
                <a:schemeClr val="bg1"/>
              </a:solidFill>
            </a:endParaRPr>
          </a:p>
          <a:p>
            <a:pPr>
              <a:buClr>
                <a:srgbClr val="B2B2B2"/>
              </a:buClr>
            </a:pPr>
            <a:r>
              <a:rPr lang="sk-SK" sz="2400" b="1" dirty="0" smtClean="0">
                <a:solidFill>
                  <a:schemeClr val="bg1"/>
                </a:solidFill>
              </a:rPr>
              <a:t>Vajcia</a:t>
            </a:r>
            <a:br>
              <a:rPr lang="sk-SK" sz="2400" b="1" dirty="0" smtClean="0">
                <a:solidFill>
                  <a:schemeClr val="bg1"/>
                </a:solidFill>
              </a:rPr>
            </a:br>
            <a:endParaRPr lang="sk-SK" sz="2400" b="1" dirty="0" smtClean="0">
              <a:solidFill>
                <a:schemeClr val="bg1"/>
              </a:solidFill>
            </a:endParaRPr>
          </a:p>
          <a:p>
            <a:pPr>
              <a:buClr>
                <a:srgbClr val="B2B2B2"/>
              </a:buClr>
            </a:pPr>
            <a:r>
              <a:rPr lang="sk-SK" sz="2400" b="1" dirty="0" smtClean="0">
                <a:solidFill>
                  <a:schemeClr val="bg1"/>
                </a:solidFill>
              </a:rPr>
              <a:t>Syry</a:t>
            </a:r>
            <a:endParaRPr lang="sk-SK" b="1" dirty="0" smtClean="0">
              <a:solidFill>
                <a:schemeClr val="bg1"/>
              </a:solidFill>
            </a:endParaRPr>
          </a:p>
          <a:p>
            <a:pPr lvl="1"/>
            <a:endParaRPr lang="sk-SK" dirty="0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4"/>
          </p:nvPr>
        </p:nvSpPr>
        <p:spPr>
          <a:xfrm>
            <a:off x="4643438" y="2071678"/>
            <a:ext cx="4041775" cy="4357718"/>
          </a:xfrm>
        </p:spPr>
        <p:txBody>
          <a:bodyPr>
            <a:normAutofit/>
          </a:bodyPr>
          <a:lstStyle/>
          <a:p>
            <a:pPr>
              <a:buClr>
                <a:srgbClr val="B2B2B2"/>
              </a:buClr>
            </a:pPr>
            <a:r>
              <a:rPr lang="sk-SK" sz="2400" b="1" dirty="0" smtClean="0">
                <a:solidFill>
                  <a:schemeClr val="bg1"/>
                </a:solidFill>
              </a:rPr>
              <a:t>Strukoviny</a:t>
            </a:r>
          </a:p>
          <a:p>
            <a:pPr>
              <a:buClr>
                <a:srgbClr val="B2B2B2"/>
              </a:buClr>
            </a:pPr>
            <a:endParaRPr lang="sk-SK" sz="2400" b="1" dirty="0" smtClean="0">
              <a:solidFill>
                <a:schemeClr val="bg1"/>
              </a:solidFill>
            </a:endParaRPr>
          </a:p>
          <a:p>
            <a:pPr>
              <a:buClr>
                <a:srgbClr val="B2B2B2"/>
              </a:buClr>
            </a:pPr>
            <a:r>
              <a:rPr lang="sk-SK" sz="2400" b="1" dirty="0" smtClean="0">
                <a:solidFill>
                  <a:schemeClr val="bg1"/>
                </a:solidFill>
              </a:rPr>
              <a:t>Obilniny</a:t>
            </a:r>
          </a:p>
          <a:p>
            <a:pPr>
              <a:buClr>
                <a:srgbClr val="B2B2B2"/>
              </a:buClr>
            </a:pPr>
            <a:endParaRPr lang="sk-SK" sz="2400" b="1" dirty="0" smtClean="0">
              <a:solidFill>
                <a:schemeClr val="bg1"/>
              </a:solidFill>
            </a:endParaRPr>
          </a:p>
          <a:p>
            <a:pPr>
              <a:buClr>
                <a:srgbClr val="B2B2B2"/>
              </a:buClr>
            </a:pPr>
            <a:r>
              <a:rPr lang="sk-SK" sz="2400" b="1" dirty="0" smtClean="0">
                <a:solidFill>
                  <a:schemeClr val="bg1"/>
                </a:solidFill>
              </a:rPr>
              <a:t>Oriešky</a:t>
            </a:r>
          </a:p>
          <a:p>
            <a:pPr>
              <a:buClr>
                <a:srgbClr val="B2B2B2"/>
              </a:buClr>
            </a:pPr>
            <a:endParaRPr lang="sk-SK" sz="2400" b="1" dirty="0" smtClean="0">
              <a:solidFill>
                <a:schemeClr val="bg1"/>
              </a:solidFill>
            </a:endParaRPr>
          </a:p>
          <a:p>
            <a:pPr>
              <a:buClr>
                <a:srgbClr val="B2B2B2"/>
              </a:buClr>
            </a:pPr>
            <a:r>
              <a:rPr lang="sk-SK" sz="2400" b="1" dirty="0" smtClean="0">
                <a:solidFill>
                  <a:schemeClr val="bg1"/>
                </a:solidFill>
              </a:rPr>
              <a:t>Semienka</a:t>
            </a:r>
          </a:p>
          <a:p>
            <a:pPr>
              <a:buClr>
                <a:srgbClr val="B2B2B2"/>
              </a:buClr>
            </a:pPr>
            <a:endParaRPr lang="sk-SK" sz="2400" b="1" dirty="0" smtClean="0">
              <a:solidFill>
                <a:schemeClr val="bg1"/>
              </a:solidFill>
            </a:endParaRPr>
          </a:p>
          <a:p>
            <a:pPr>
              <a:buClr>
                <a:srgbClr val="B2B2B2"/>
              </a:buClr>
            </a:pPr>
            <a:r>
              <a:rPr lang="sk-SK" sz="2400" b="1" dirty="0" smtClean="0">
                <a:solidFill>
                  <a:schemeClr val="bg1"/>
                </a:solidFill>
              </a:rPr>
              <a:t>Zelenina</a:t>
            </a:r>
            <a:endParaRPr lang="sk-SK" sz="2400" b="1" dirty="0">
              <a:solidFill>
                <a:schemeClr val="bg1"/>
              </a:solidFill>
            </a:endParaRPr>
          </a:p>
        </p:txBody>
      </p:sp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989856"/>
          </a:xfrm>
        </p:spPr>
        <p:txBody>
          <a:bodyPr>
            <a:normAutofit/>
          </a:bodyPr>
          <a:lstStyle/>
          <a:p>
            <a:pPr algn="ctr"/>
            <a:r>
              <a:rPr lang="sk-SK" sz="6000" b="1" dirty="0" smtClean="0"/>
              <a:t>Zdroje bielkovín</a:t>
            </a:r>
            <a:endParaRPr lang="sk-SK" sz="6000" b="1" dirty="0"/>
          </a:p>
        </p:txBody>
      </p:sp>
      <p:grpSp>
        <p:nvGrpSpPr>
          <p:cNvPr id="20" name="Skupina 19"/>
          <p:cNvGrpSpPr/>
          <p:nvPr/>
        </p:nvGrpSpPr>
        <p:grpSpPr>
          <a:xfrm>
            <a:off x="2357422" y="1928802"/>
            <a:ext cx="1785950" cy="4071966"/>
            <a:chOff x="2643174" y="2285992"/>
            <a:chExt cx="1214446" cy="3662382"/>
          </a:xfrm>
        </p:grpSpPr>
        <p:pic>
          <p:nvPicPr>
            <p:cNvPr id="14" name="Obrázok 13" descr="512_maso_surov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3174" y="2285992"/>
              <a:ext cx="1214446" cy="910834"/>
            </a:xfrm>
            <a:prstGeom prst="rect">
              <a:avLst/>
            </a:prstGeom>
          </p:spPr>
        </p:pic>
        <p:pic>
          <p:nvPicPr>
            <p:cNvPr id="15" name="Obrázok 14" descr="Hydin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43174" y="3143248"/>
              <a:ext cx="1214446" cy="767085"/>
            </a:xfrm>
            <a:prstGeom prst="rect">
              <a:avLst/>
            </a:prstGeom>
          </p:spPr>
        </p:pic>
        <p:pic>
          <p:nvPicPr>
            <p:cNvPr id="16" name="Obrázok 15" descr="ryby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3174" y="3745300"/>
              <a:ext cx="1214446" cy="695137"/>
            </a:xfrm>
            <a:prstGeom prst="rect">
              <a:avLst/>
            </a:prstGeom>
          </p:spPr>
        </p:pic>
        <p:pic>
          <p:nvPicPr>
            <p:cNvPr id="17" name="Obrázok 16" descr="vajcia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43174" y="4357694"/>
              <a:ext cx="1214446" cy="785818"/>
            </a:xfrm>
            <a:prstGeom prst="rect">
              <a:avLst/>
            </a:prstGeom>
          </p:spPr>
        </p:pic>
        <p:pic>
          <p:nvPicPr>
            <p:cNvPr id="18" name="Obrázok 17" descr="syry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43174" y="5143512"/>
              <a:ext cx="1202919" cy="804862"/>
            </a:xfrm>
            <a:prstGeom prst="rect">
              <a:avLst/>
            </a:prstGeom>
          </p:spPr>
        </p:pic>
      </p:grpSp>
      <p:sp>
        <p:nvSpPr>
          <p:cNvPr id="12" name="Text Box 73"/>
          <p:cNvSpPr txBox="1">
            <a:spLocks noChangeArrowheads="1"/>
          </p:cNvSpPr>
          <p:nvPr/>
        </p:nvSpPr>
        <p:spPr bwMode="auto">
          <a:xfrm>
            <a:off x="1692275" y="6237288"/>
            <a:ext cx="2087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sk-SK" dirty="0">
                <a:hlinkClick r:id="rId7" action="ppaction://hlinksldjump"/>
              </a:rPr>
              <a:t>Kontrolné otázky</a:t>
            </a:r>
            <a:endParaRPr lang="sk-SK" dirty="0"/>
          </a:p>
        </p:txBody>
      </p:sp>
      <p:sp>
        <p:nvSpPr>
          <p:cNvPr id="19" name="Rectangle 72"/>
          <p:cNvSpPr>
            <a:spLocks noChangeArrowheads="1"/>
          </p:cNvSpPr>
          <p:nvPr/>
        </p:nvSpPr>
        <p:spPr bwMode="auto">
          <a:xfrm>
            <a:off x="684213" y="6237288"/>
            <a:ext cx="829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sk-SK" dirty="0" smtClean="0">
                <a:hlinkClick r:id="rId8" action="ppaction://hlinksldjump"/>
              </a:rPr>
              <a:t>Obsah</a:t>
            </a:r>
            <a:endParaRPr kumimoji="1" lang="sk-SK" dirty="0"/>
          </a:p>
        </p:txBody>
      </p:sp>
      <p:sp>
        <p:nvSpPr>
          <p:cNvPr id="21" name="Šípka doprava 20">
            <a:hlinkClick r:id="rId7" action="ppaction://hlinksldjump"/>
          </p:cNvPr>
          <p:cNvSpPr/>
          <p:nvPr/>
        </p:nvSpPr>
        <p:spPr>
          <a:xfrm>
            <a:off x="7885113" y="6237288"/>
            <a:ext cx="28733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22" name="Rectangle 1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235825" y="6092825"/>
            <a:ext cx="4937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  <a:hlinkClick r:id="rId9" action="ppaction://hlinksldjump"/>
              </a:rPr>
              <a:t></a:t>
            </a:r>
            <a:endParaRPr lang="sk-SK" sz="2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 3" pitchFamily="18" charset="2"/>
            </a:endParaRPr>
          </a:p>
        </p:txBody>
      </p:sp>
      <p:grpSp>
        <p:nvGrpSpPr>
          <p:cNvPr id="28" name="Skupina 27"/>
          <p:cNvGrpSpPr/>
          <p:nvPr/>
        </p:nvGrpSpPr>
        <p:grpSpPr>
          <a:xfrm>
            <a:off x="6786578" y="1857364"/>
            <a:ext cx="1643075" cy="4286279"/>
            <a:chOff x="7072330" y="1928802"/>
            <a:chExt cx="1357323" cy="4286279"/>
          </a:xfrm>
        </p:grpSpPr>
        <p:pic>
          <p:nvPicPr>
            <p:cNvPr id="23" name="Obrázok 22" descr="strukoviny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72330" y="1928802"/>
              <a:ext cx="1357323" cy="812293"/>
            </a:xfrm>
            <a:prstGeom prst="rect">
              <a:avLst/>
            </a:prstGeom>
          </p:spPr>
        </p:pic>
        <p:pic>
          <p:nvPicPr>
            <p:cNvPr id="24" name="Obrázok 23" descr="obilniny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72330" y="2714620"/>
              <a:ext cx="1352871" cy="859922"/>
            </a:xfrm>
            <a:prstGeom prst="rect">
              <a:avLst/>
            </a:prstGeom>
          </p:spPr>
        </p:pic>
        <p:pic>
          <p:nvPicPr>
            <p:cNvPr id="25" name="Obrázok 24" descr="oriešky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72330" y="3571876"/>
              <a:ext cx="1357322" cy="928694"/>
            </a:xfrm>
            <a:prstGeom prst="rect">
              <a:avLst/>
            </a:prstGeom>
          </p:spPr>
        </p:pic>
        <p:pic>
          <p:nvPicPr>
            <p:cNvPr id="26" name="Obrázok 25" descr="semienka.jp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072330" y="4429132"/>
              <a:ext cx="1357322" cy="928693"/>
            </a:xfrm>
            <a:prstGeom prst="rect">
              <a:avLst/>
            </a:prstGeom>
          </p:spPr>
        </p:pic>
        <p:pic>
          <p:nvPicPr>
            <p:cNvPr id="27" name="Obrázok 26" descr="zelenina.jp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072330" y="5286388"/>
              <a:ext cx="1356697" cy="928693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14282" y="1643050"/>
            <a:ext cx="4500594" cy="4143404"/>
          </a:xfrm>
        </p:spPr>
        <p:txBody>
          <a:bodyPr>
            <a:normAutofit/>
          </a:bodyPr>
          <a:lstStyle/>
          <a:p>
            <a:pPr>
              <a:buClr>
                <a:srgbClr val="B2B2B2"/>
              </a:buClr>
            </a:pPr>
            <a:r>
              <a:rPr lang="sk-SK" sz="1800" dirty="0" smtClean="0">
                <a:solidFill>
                  <a:srgbClr val="FFFFFF"/>
                </a:solidFill>
              </a:rPr>
              <a:t>Definujte z chemického hľadiska bielkoviny. </a:t>
            </a:r>
            <a:r>
              <a:rPr lang="sk-SK" sz="1800" dirty="0" smtClean="0">
                <a:solidFill>
                  <a:srgbClr val="FFFFFF"/>
                </a:solidFill>
                <a:sym typeface="Wingdings"/>
                <a:hlinkClick r:id="rId2" action="ppaction://hlinksldjump"/>
              </a:rPr>
              <a:t></a:t>
            </a:r>
            <a:endParaRPr lang="sk-SK" sz="1800" dirty="0" smtClean="0">
              <a:solidFill>
                <a:srgbClr val="FFFFFF"/>
              </a:solidFill>
              <a:sym typeface="Wingdings"/>
            </a:endParaRPr>
          </a:p>
          <a:p>
            <a:pPr>
              <a:buClr>
                <a:srgbClr val="B2B2B2"/>
              </a:buClr>
            </a:pPr>
            <a:r>
              <a:rPr lang="sk-SK" sz="1800" dirty="0" smtClean="0">
                <a:solidFill>
                  <a:srgbClr val="FFFFFF"/>
                </a:solidFill>
                <a:sym typeface="Wingdings"/>
              </a:rPr>
              <a:t>Pomenujte väzbu, ktorou sa spájajú aminokyseliny. </a:t>
            </a:r>
            <a:r>
              <a:rPr lang="sk-SK" sz="1800" dirty="0" smtClean="0">
                <a:solidFill>
                  <a:srgbClr val="FFFFFF"/>
                </a:solidFill>
                <a:sym typeface="Wingdings"/>
                <a:hlinkClick r:id="rId2" action="ppaction://hlinksldjump"/>
              </a:rPr>
              <a:t></a:t>
            </a:r>
            <a:endParaRPr lang="sk-SK" sz="1800" dirty="0" smtClean="0">
              <a:solidFill>
                <a:srgbClr val="FFFFFF"/>
              </a:solidFill>
              <a:sym typeface="Wingdings"/>
            </a:endParaRPr>
          </a:p>
          <a:p>
            <a:pPr>
              <a:buClr>
                <a:srgbClr val="B2B2B2"/>
              </a:buClr>
            </a:pPr>
            <a:r>
              <a:rPr lang="sk-SK" sz="1800" dirty="0" smtClean="0">
                <a:solidFill>
                  <a:srgbClr val="FFFFFF"/>
                </a:solidFill>
              </a:rPr>
              <a:t>Vymenujte funkcie bielkovín v organizme.</a:t>
            </a:r>
            <a:r>
              <a:rPr lang="sk-SK" sz="1800" dirty="0" smtClean="0">
                <a:solidFill>
                  <a:srgbClr val="FFFFFF"/>
                </a:solidFill>
                <a:sym typeface="Wingdings"/>
              </a:rPr>
              <a:t> </a:t>
            </a:r>
            <a:r>
              <a:rPr lang="sk-SK" sz="1800" dirty="0" smtClean="0">
                <a:solidFill>
                  <a:srgbClr val="FFFFFF"/>
                </a:solidFill>
                <a:sym typeface="Wingdings"/>
                <a:hlinkClick r:id="rId3" action="ppaction://hlinksldjump"/>
              </a:rPr>
              <a:t></a:t>
            </a:r>
            <a:endParaRPr lang="sk-SK" sz="1800" dirty="0" smtClean="0">
              <a:solidFill>
                <a:srgbClr val="FFFFFF"/>
              </a:solidFill>
              <a:sym typeface="Wingdings"/>
            </a:endParaRPr>
          </a:p>
          <a:p>
            <a:pPr>
              <a:buClr>
                <a:srgbClr val="B2B2B2"/>
              </a:buClr>
            </a:pPr>
            <a:r>
              <a:rPr lang="sk-SK" sz="1800" dirty="0" smtClean="0">
                <a:solidFill>
                  <a:srgbClr val="FFFFFF"/>
                </a:solidFill>
                <a:sym typeface="Wingdings"/>
              </a:rPr>
              <a:t>Rozdeľte bielkoviny podľa zloženia. </a:t>
            </a:r>
            <a:r>
              <a:rPr lang="sk-SK" sz="1800" dirty="0" smtClean="0">
                <a:solidFill>
                  <a:srgbClr val="FFFFFF"/>
                </a:solidFill>
                <a:sym typeface="Wingdings"/>
                <a:hlinkClick r:id="rId4" action="ppaction://hlinksldjump"/>
              </a:rPr>
              <a:t></a:t>
            </a:r>
            <a:endParaRPr lang="sk-SK" sz="1800" dirty="0" smtClean="0">
              <a:solidFill>
                <a:srgbClr val="FFFFFF"/>
              </a:solidFill>
              <a:sym typeface="Wingdings"/>
            </a:endParaRPr>
          </a:p>
          <a:p>
            <a:pPr>
              <a:buClr>
                <a:srgbClr val="B2B2B2"/>
              </a:buClr>
            </a:pPr>
            <a:r>
              <a:rPr lang="sk-SK" sz="1800" dirty="0" smtClean="0">
                <a:solidFill>
                  <a:srgbClr val="FFFFFF"/>
                </a:solidFill>
                <a:sym typeface="Wingdings"/>
              </a:rPr>
              <a:t>Opíšte primárnu a sekundárnu štruktúru bielkovín. </a:t>
            </a:r>
            <a:r>
              <a:rPr lang="sk-SK" sz="1800" dirty="0" smtClean="0">
                <a:solidFill>
                  <a:srgbClr val="FFFFFF"/>
                </a:solidFill>
                <a:sym typeface="Wingdings"/>
                <a:hlinkClick r:id="rId5" action="ppaction://hlinksldjump"/>
              </a:rPr>
              <a:t></a:t>
            </a:r>
            <a:endParaRPr lang="sk-SK" sz="1800" dirty="0" smtClean="0">
              <a:solidFill>
                <a:srgbClr val="FFFFFF"/>
              </a:solidFill>
              <a:sym typeface="Wingdings"/>
            </a:endParaRPr>
          </a:p>
          <a:p>
            <a:pPr>
              <a:buClr>
                <a:srgbClr val="B2B2B2"/>
              </a:buClr>
            </a:pPr>
            <a:endParaRPr lang="sk-SK" sz="1800" dirty="0" smtClean="0">
              <a:solidFill>
                <a:srgbClr val="FFFFFF"/>
              </a:solidFill>
              <a:sym typeface="Wingdings"/>
            </a:endParaRPr>
          </a:p>
          <a:p>
            <a:pPr>
              <a:buClr>
                <a:srgbClr val="B2B2B2"/>
              </a:buClr>
            </a:pPr>
            <a:endParaRPr lang="sk-SK" sz="1800" dirty="0" smtClean="0">
              <a:solidFill>
                <a:srgbClr val="FFFFFF"/>
              </a:solidFill>
              <a:sym typeface="Wingdings"/>
            </a:endParaRPr>
          </a:p>
          <a:p>
            <a:pPr>
              <a:buClr>
                <a:srgbClr val="B2B2B2"/>
              </a:buClr>
            </a:pPr>
            <a:endParaRPr lang="sk-SK" sz="1800" dirty="0" smtClean="0">
              <a:solidFill>
                <a:srgbClr val="FFFFFF"/>
              </a:solidFill>
              <a:sym typeface="Wingdings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endParaRPr lang="sk-SK" sz="1800" dirty="0">
              <a:solidFill>
                <a:srgbClr val="613807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3438" y="1643050"/>
            <a:ext cx="4286280" cy="4071966"/>
          </a:xfrm>
        </p:spPr>
        <p:txBody>
          <a:bodyPr>
            <a:normAutofit/>
          </a:bodyPr>
          <a:lstStyle/>
          <a:p>
            <a:pPr>
              <a:buClr>
                <a:srgbClr val="B2B2B2"/>
              </a:buClr>
            </a:pPr>
            <a:r>
              <a:rPr lang="sk-SK" sz="1800" dirty="0" smtClean="0">
                <a:solidFill>
                  <a:srgbClr val="FFFFFF"/>
                </a:solidFill>
                <a:sym typeface="Wingdings"/>
              </a:rPr>
              <a:t>Opíšte terciárnu a kvartérnu štruktúru bielkovín. </a:t>
            </a:r>
            <a:r>
              <a:rPr lang="sk-SK" sz="1800" dirty="0" smtClean="0">
                <a:solidFill>
                  <a:srgbClr val="FFFFFF"/>
                </a:solidFill>
                <a:sym typeface="Wingdings"/>
                <a:hlinkClick r:id="rId6" action="ppaction://hlinksldjump"/>
              </a:rPr>
              <a:t></a:t>
            </a:r>
            <a:endParaRPr lang="sk-SK" sz="1800" dirty="0" smtClean="0">
              <a:solidFill>
                <a:srgbClr val="FFFFFF"/>
              </a:solidFill>
              <a:sym typeface="Wingdings"/>
            </a:endParaRPr>
          </a:p>
          <a:p>
            <a:pPr>
              <a:buClr>
                <a:srgbClr val="B2B2B2"/>
              </a:buClr>
            </a:pPr>
            <a:r>
              <a:rPr lang="sk-SK" sz="1800" dirty="0" smtClean="0">
                <a:solidFill>
                  <a:srgbClr val="FFFFFF"/>
                </a:solidFill>
                <a:sym typeface="Wingdings"/>
              </a:rPr>
              <a:t>Vysvetlite rozdiel medzi esenciálnymi a neesenciálnymi aminokyselinami. </a:t>
            </a:r>
            <a:r>
              <a:rPr lang="sk-SK" sz="1800" dirty="0" smtClean="0">
                <a:solidFill>
                  <a:srgbClr val="FFFFFF"/>
                </a:solidFill>
                <a:sym typeface="Wingdings"/>
                <a:hlinkClick r:id="rId7" action="ppaction://hlinksldjump"/>
              </a:rPr>
              <a:t></a:t>
            </a:r>
            <a:endParaRPr lang="sk-SK" sz="1800" dirty="0" smtClean="0">
              <a:solidFill>
                <a:srgbClr val="FFFFFF"/>
              </a:solidFill>
              <a:sym typeface="Wingdings"/>
            </a:endParaRPr>
          </a:p>
          <a:p>
            <a:pPr>
              <a:buClr>
                <a:srgbClr val="B2B2B2"/>
              </a:buClr>
            </a:pPr>
            <a:r>
              <a:rPr lang="sk-SK" sz="1800" dirty="0" smtClean="0">
                <a:solidFill>
                  <a:srgbClr val="FFFFFF"/>
                </a:solidFill>
                <a:sym typeface="Wingdings"/>
              </a:rPr>
              <a:t>Objasnite podstatu denaturácie. </a:t>
            </a:r>
            <a:r>
              <a:rPr lang="sk-SK" sz="1800" dirty="0" smtClean="0">
                <a:solidFill>
                  <a:srgbClr val="FFFFFF"/>
                </a:solidFill>
                <a:sym typeface="Wingdings"/>
                <a:hlinkClick r:id="rId8" action="ppaction://hlinksldjump"/>
              </a:rPr>
              <a:t></a:t>
            </a:r>
            <a:endParaRPr lang="sk-SK" sz="1800" dirty="0" smtClean="0">
              <a:solidFill>
                <a:srgbClr val="FFFFFF"/>
              </a:solidFill>
              <a:sym typeface="Wingdings"/>
            </a:endParaRPr>
          </a:p>
          <a:p>
            <a:pPr>
              <a:buClr>
                <a:srgbClr val="B2B2B2"/>
              </a:buClr>
            </a:pPr>
            <a:r>
              <a:rPr lang="sk-SK" sz="1800" dirty="0" smtClean="0">
                <a:solidFill>
                  <a:srgbClr val="FFFFFF"/>
                </a:solidFill>
                <a:sym typeface="Wingdings"/>
              </a:rPr>
              <a:t>Nájdite súvislosť medzi zdravím a bielkovinami v potrave. </a:t>
            </a:r>
            <a:r>
              <a:rPr lang="sk-SK" sz="1800" dirty="0" smtClean="0">
                <a:solidFill>
                  <a:srgbClr val="FFFFFF"/>
                </a:solidFill>
                <a:sym typeface="Wingdings"/>
                <a:hlinkClick r:id="rId9" action="ppaction://hlinksldjump"/>
              </a:rPr>
              <a:t></a:t>
            </a:r>
            <a:endParaRPr lang="sk-SK" sz="1800" dirty="0" smtClean="0">
              <a:solidFill>
                <a:srgbClr val="FFFFFF"/>
              </a:solidFill>
              <a:sym typeface="Wingdings"/>
            </a:endParaRPr>
          </a:p>
          <a:p>
            <a:pPr>
              <a:buClr>
                <a:srgbClr val="B2B2B2"/>
              </a:buClr>
            </a:pPr>
            <a:r>
              <a:rPr lang="sk-SK" sz="1800" dirty="0" smtClean="0">
                <a:solidFill>
                  <a:srgbClr val="FFFFFF"/>
                </a:solidFill>
                <a:sym typeface="Wingdings"/>
              </a:rPr>
              <a:t>Rozdeľte zdroje bielkovín podľa pôvodu a vymenujte ich. </a:t>
            </a:r>
            <a:r>
              <a:rPr lang="sk-SK" sz="1800" dirty="0" smtClean="0">
                <a:solidFill>
                  <a:srgbClr val="FFFFFF"/>
                </a:solidFill>
                <a:sym typeface="Wingdings"/>
                <a:hlinkClick r:id="rId10" action="ppaction://hlinksldjump"/>
              </a:rPr>
              <a:t></a:t>
            </a:r>
            <a:endParaRPr lang="sk-SK" sz="1800" dirty="0" smtClean="0">
              <a:solidFill>
                <a:srgbClr val="FFFFFF"/>
              </a:solidFill>
              <a:sym typeface="Wingdings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endParaRPr lang="sk-SK" sz="2000" dirty="0">
              <a:solidFill>
                <a:srgbClr val="613807"/>
              </a:solidFill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928686"/>
          </a:xfrm>
        </p:spPr>
        <p:txBody>
          <a:bodyPr>
            <a:normAutofit/>
          </a:bodyPr>
          <a:lstStyle/>
          <a:p>
            <a:pPr algn="ctr"/>
            <a:r>
              <a:rPr lang="sk-SK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Kontrolné otázky</a:t>
            </a:r>
            <a:endParaRPr lang="sk-SK" sz="5400" dirty="0"/>
          </a:p>
        </p:txBody>
      </p:sp>
      <p:sp>
        <p:nvSpPr>
          <p:cNvPr id="6" name="Rectangle 72"/>
          <p:cNvSpPr>
            <a:spLocks noChangeArrowheads="1"/>
          </p:cNvSpPr>
          <p:nvPr/>
        </p:nvSpPr>
        <p:spPr bwMode="auto">
          <a:xfrm>
            <a:off x="684213" y="6237288"/>
            <a:ext cx="829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sk-SK" dirty="0" smtClean="0">
                <a:hlinkClick r:id="rId11" action="ppaction://hlinksldjump"/>
              </a:rPr>
              <a:t>Obsah</a:t>
            </a:r>
            <a:endParaRPr kumimoji="1" lang="sk-SK" dirty="0"/>
          </a:p>
        </p:txBody>
      </p:sp>
      <p:sp>
        <p:nvSpPr>
          <p:cNvPr id="7" name="Šípka doprava 6">
            <a:hlinkClick r:id="rId12" action="ppaction://hlinksldjump"/>
          </p:cNvPr>
          <p:cNvSpPr/>
          <p:nvPr/>
        </p:nvSpPr>
        <p:spPr>
          <a:xfrm>
            <a:off x="7885113" y="6237288"/>
            <a:ext cx="28733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8" name="Rectangle 1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235825" y="6092825"/>
            <a:ext cx="4937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  <a:hlinkClick r:id="rId10" action="ppaction://hlinksldjump"/>
              </a:rPr>
              <a:t></a:t>
            </a:r>
            <a:endParaRPr lang="sk-SK" sz="2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 3" pitchFamily="18" charset="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143116"/>
            <a:ext cx="8229600" cy="928686"/>
          </a:xfrm>
        </p:spPr>
        <p:txBody>
          <a:bodyPr>
            <a:normAutofit/>
          </a:bodyPr>
          <a:lstStyle/>
          <a:p>
            <a:pPr algn="ctr"/>
            <a:r>
              <a:rPr lang="sk-SK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Ďakujeme za pozornosť</a:t>
            </a:r>
            <a:r>
              <a:rPr lang="sk-SK" sz="5600" dirty="0" smtClean="0">
                <a:sym typeface="Wingdings"/>
              </a:rPr>
              <a:t> </a:t>
            </a:r>
            <a:r>
              <a:rPr lang="sk-SK" sz="5600" b="1" dirty="0" smtClean="0">
                <a:sym typeface="Wingdings"/>
              </a:rPr>
              <a:t></a:t>
            </a:r>
            <a:endParaRPr lang="sk-SK" sz="5600" b="1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k-SK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</a:t>
            </a:r>
            <a:endParaRPr lang="sk-SK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4038600" cy="4783313"/>
          </a:xfrm>
        </p:spPr>
        <p:txBody>
          <a:bodyPr>
            <a:noAutofit/>
          </a:bodyPr>
          <a:lstStyle/>
          <a:p>
            <a:pPr>
              <a:buClr>
                <a:srgbClr val="B2B2B2"/>
              </a:buClr>
            </a:pPr>
            <a:r>
              <a:rPr lang="sk-SK" sz="3200" b="1" dirty="0" smtClean="0">
                <a:solidFill>
                  <a:srgbClr val="00B050"/>
                </a:solidFill>
                <a:hlinkClick r:id="rId2" action="ppaction://hlinksldjump" tooltip="Definovanie bielkovín"/>
              </a:rPr>
              <a:t>Definícia</a:t>
            </a:r>
            <a:endParaRPr lang="sk-SK" sz="3200" b="1" dirty="0" smtClean="0">
              <a:solidFill>
                <a:srgbClr val="00B050"/>
              </a:solidFill>
            </a:endParaRPr>
          </a:p>
          <a:p>
            <a:pPr>
              <a:buClr>
                <a:srgbClr val="B2B2B2"/>
              </a:buClr>
            </a:pPr>
            <a:r>
              <a:rPr lang="sk-SK" sz="3200" b="1" dirty="0" smtClean="0">
                <a:solidFill>
                  <a:srgbClr val="00B050"/>
                </a:solidFill>
                <a:hlinkClick r:id="rId3" action="ppaction://hlinksldjump" tooltip="Význam pre organizmus"/>
              </a:rPr>
              <a:t>Funkcia</a:t>
            </a:r>
            <a:endParaRPr lang="sk-SK" sz="3200" b="1" dirty="0" smtClean="0">
              <a:solidFill>
                <a:srgbClr val="00B050"/>
              </a:solidFill>
            </a:endParaRPr>
          </a:p>
          <a:p>
            <a:pPr>
              <a:buClr>
                <a:srgbClr val="B2B2B2"/>
              </a:buClr>
            </a:pPr>
            <a:r>
              <a:rPr lang="sk-SK" sz="3200" b="1" dirty="0" smtClean="0">
                <a:solidFill>
                  <a:srgbClr val="00B050"/>
                </a:solidFill>
                <a:hlinkClick r:id="rId4" action="ppaction://hlinksldjump" tooltip="Rozdelenie podľa zloženia"/>
              </a:rPr>
              <a:t>Rozdelenie</a:t>
            </a:r>
            <a:endParaRPr lang="sk-SK" sz="3200" b="1" dirty="0" smtClean="0">
              <a:solidFill>
                <a:srgbClr val="00B050"/>
              </a:solidFill>
            </a:endParaRPr>
          </a:p>
          <a:p>
            <a:pPr>
              <a:buClr>
                <a:srgbClr val="B2B2B2"/>
              </a:buClr>
            </a:pPr>
            <a:r>
              <a:rPr lang="sk-SK" sz="3200" b="1" dirty="0" smtClean="0">
                <a:solidFill>
                  <a:srgbClr val="00B050"/>
                </a:solidFill>
                <a:hlinkClick r:id="rId5" action="ppaction://hlinksldjump" tooltip="Primárna a sekundárna štruktúra"/>
              </a:rPr>
              <a:t>Štruktúra </a:t>
            </a:r>
            <a:r>
              <a:rPr lang="sk-SK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5" action="ppaction://hlinksldjump" tooltip="Primárna a sekundárna štruktúra"/>
              </a:rPr>
              <a:t>1</a:t>
            </a:r>
            <a:r>
              <a:rPr lang="sk-SK" sz="3200" b="1" dirty="0" smtClean="0">
                <a:solidFill>
                  <a:srgbClr val="00B050"/>
                </a:solidFill>
                <a:hlinkClick r:id="rId5" action="ppaction://hlinksldjump" tooltip="Primárna a sekundárna štruktúra"/>
              </a:rPr>
              <a:t> a </a:t>
            </a:r>
            <a:r>
              <a:rPr lang="sk-SK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5" action="ppaction://hlinksldjump" tooltip="Primárna a sekundárna štruktúra"/>
              </a:rPr>
              <a:t>2</a:t>
            </a:r>
            <a:endParaRPr lang="sk-SK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B2B2B2"/>
              </a:buClr>
            </a:pPr>
            <a:r>
              <a:rPr lang="el-GR" sz="3200" b="1" dirty="0" smtClean="0">
                <a:solidFill>
                  <a:srgbClr val="00B050"/>
                </a:solidFill>
                <a:hlinkClick r:id="rId6" action="ppaction://hlinksldjump" tooltip="Zoznam alfa-aminokyselín"/>
              </a:rPr>
              <a:t>α</a:t>
            </a:r>
            <a:r>
              <a:rPr lang="sk-SK" sz="3200" b="1" dirty="0" smtClean="0">
                <a:solidFill>
                  <a:srgbClr val="00B050"/>
                </a:solidFill>
                <a:hlinkClick r:id="rId6" action="ppaction://hlinksldjump" tooltip="Zoznam alfa-aminokyselín"/>
              </a:rPr>
              <a:t> -aminokyseliny</a:t>
            </a:r>
            <a:endParaRPr lang="sk-SK" sz="3200" b="1" dirty="0" smtClean="0">
              <a:solidFill>
                <a:srgbClr val="00B050"/>
              </a:solidFill>
              <a:hlinkClick r:id="rId6" action="ppaction://hlinksldjump"/>
            </a:endParaRPr>
          </a:p>
          <a:p>
            <a:pPr>
              <a:buClr>
                <a:srgbClr val="B2B2B2"/>
              </a:buClr>
            </a:pPr>
            <a:r>
              <a:rPr lang="sk-SK" sz="3200" b="1" dirty="0" smtClean="0">
                <a:solidFill>
                  <a:srgbClr val="00B050"/>
                </a:solidFill>
                <a:hlinkClick r:id="rId7" action="ppaction://hlinksldjump" tooltip="Terciárna a kvartérna štruktúra"/>
              </a:rPr>
              <a:t>Štruktúra </a:t>
            </a:r>
            <a:r>
              <a:rPr lang="sk-SK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7" action="ppaction://hlinksldjump" tooltip="Terciárna a kvartérna štruktúra"/>
              </a:rPr>
              <a:t>3</a:t>
            </a:r>
            <a:r>
              <a:rPr lang="sk-SK" sz="3200" b="1" dirty="0" smtClean="0">
                <a:solidFill>
                  <a:srgbClr val="00B050"/>
                </a:solidFill>
                <a:hlinkClick r:id="rId7" action="ppaction://hlinksldjump" tooltip="Terciárna a kvartérna štruktúra"/>
              </a:rPr>
              <a:t> a </a:t>
            </a:r>
            <a:r>
              <a:rPr lang="sk-SK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7" action="ppaction://hlinksldjump" tooltip="Terciárna a kvartérna štruktúra"/>
              </a:rPr>
              <a:t>4</a:t>
            </a:r>
            <a:endParaRPr lang="sk-SK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B2B2B2"/>
              </a:buClr>
              <a:buNone/>
            </a:pPr>
            <a:endParaRPr lang="sk-SK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B2B2B2"/>
              </a:buClr>
            </a:pPr>
            <a:endParaRPr lang="sk-SK" sz="2800" b="1" dirty="0" smtClean="0">
              <a:solidFill>
                <a:srgbClr val="61380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B2B2B2"/>
              </a:buClr>
            </a:pPr>
            <a:endParaRPr lang="sk-SK" b="1" dirty="0" smtClean="0">
              <a:solidFill>
                <a:srgbClr val="61380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</a:pPr>
            <a:endParaRPr lang="sk-SK" b="1" dirty="0" smtClean="0">
              <a:solidFill>
                <a:srgbClr val="613807"/>
              </a:solidFill>
            </a:endParaRPr>
          </a:p>
        </p:txBody>
      </p:sp>
      <p:sp>
        <p:nvSpPr>
          <p:cNvPr id="5" name="Zástupný symbol obsahu 2"/>
          <p:cNvSpPr>
            <a:spLocks noGrp="1"/>
          </p:cNvSpPr>
          <p:nvPr>
            <p:ph sz="half" idx="1"/>
          </p:nvPr>
        </p:nvSpPr>
        <p:spPr>
          <a:xfrm>
            <a:off x="4643438" y="1571612"/>
            <a:ext cx="4181476" cy="4434840"/>
          </a:xfrm>
        </p:spPr>
        <p:txBody>
          <a:bodyPr>
            <a:normAutofit/>
          </a:bodyPr>
          <a:lstStyle/>
          <a:p>
            <a:pPr>
              <a:buClr>
                <a:srgbClr val="B2B2B2"/>
              </a:buClr>
            </a:pPr>
            <a:r>
              <a:rPr lang="sk-SK" sz="3200" b="1" dirty="0" smtClean="0">
                <a:solidFill>
                  <a:srgbClr val="00B050"/>
                </a:solidFill>
                <a:hlinkClick r:id="rId8" action="ppaction://hlinksldjump"/>
              </a:rPr>
              <a:t>Denaturácia</a:t>
            </a:r>
            <a:endParaRPr lang="sk-SK" sz="3200" b="1" dirty="0" smtClean="0">
              <a:solidFill>
                <a:srgbClr val="00B050"/>
              </a:solidFill>
              <a:hlinkClick r:id="rId9" action="ppaction://hlinksldjump"/>
            </a:endParaRPr>
          </a:p>
          <a:p>
            <a:pPr>
              <a:buClr>
                <a:srgbClr val="B2B2B2"/>
              </a:buClr>
            </a:pPr>
            <a:r>
              <a:rPr lang="sk-SK" sz="3200" b="1" dirty="0" smtClean="0">
                <a:solidFill>
                  <a:srgbClr val="00B050"/>
                </a:solidFill>
                <a:hlinkClick r:id="rId10" action="ppaction://hlinksldjump"/>
              </a:rPr>
              <a:t>Bielkoviny a výživa</a:t>
            </a:r>
            <a:endParaRPr lang="sk-SK" sz="3200" b="1" dirty="0" smtClean="0">
              <a:solidFill>
                <a:srgbClr val="00B050"/>
              </a:solidFill>
              <a:hlinkClick r:id="rId9" action="ppaction://hlinksldjump"/>
            </a:endParaRPr>
          </a:p>
          <a:p>
            <a:pPr>
              <a:buClr>
                <a:srgbClr val="B2B2B2"/>
              </a:buClr>
            </a:pPr>
            <a:r>
              <a:rPr lang="sk-SK" sz="3200" b="1" dirty="0" smtClean="0">
                <a:solidFill>
                  <a:srgbClr val="00B050"/>
                </a:solidFill>
                <a:hlinkClick r:id="rId11" action="ppaction://hlinksldjump"/>
              </a:rPr>
              <a:t>Zdroje bielkovín</a:t>
            </a:r>
            <a:endParaRPr lang="sk-SK" sz="3200" b="1" dirty="0" smtClean="0">
              <a:solidFill>
                <a:srgbClr val="00B050"/>
              </a:solidFill>
              <a:hlinkClick r:id="rId9" action="ppaction://hlinksldjump"/>
            </a:endParaRPr>
          </a:p>
          <a:p>
            <a:pPr>
              <a:buClr>
                <a:srgbClr val="B2B2B2"/>
              </a:buClr>
            </a:pPr>
            <a:r>
              <a:rPr lang="sk-SK" sz="3200" b="1" dirty="0" smtClean="0">
                <a:solidFill>
                  <a:srgbClr val="00B050"/>
                </a:solidFill>
                <a:hlinkClick r:id="rId9" action="ppaction://hlinksldjump"/>
              </a:rPr>
              <a:t>Kontrolné otázky</a:t>
            </a:r>
            <a:endParaRPr lang="sk-SK" sz="3200" b="1" dirty="0" smtClean="0">
              <a:solidFill>
                <a:srgbClr val="00B050"/>
              </a:solidFill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endParaRPr lang="sk-SK" b="1" dirty="0" smtClean="0">
              <a:solidFill>
                <a:srgbClr val="613807"/>
              </a:solidFill>
            </a:endParaRPr>
          </a:p>
          <a:p>
            <a:pPr>
              <a:buClr>
                <a:schemeClr val="accent2"/>
              </a:buClr>
            </a:pPr>
            <a:endParaRPr lang="sk-SK" b="1" dirty="0" smtClean="0">
              <a:solidFill>
                <a:srgbClr val="613807"/>
              </a:solidFill>
            </a:endParaRPr>
          </a:p>
        </p:txBody>
      </p:sp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1692275" y="6237288"/>
            <a:ext cx="2087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sk-SK" dirty="0">
                <a:hlinkClick r:id="rId9" action="ppaction://hlinksldjump"/>
              </a:rPr>
              <a:t>Kontrolné otázky</a:t>
            </a:r>
            <a:endParaRPr lang="sk-SK" dirty="0"/>
          </a:p>
        </p:txBody>
      </p:sp>
      <p:sp>
        <p:nvSpPr>
          <p:cNvPr id="7" name="Šípka doprava 6">
            <a:hlinkClick r:id="rId2" action="ppaction://hlinksldjump"/>
          </p:cNvPr>
          <p:cNvSpPr/>
          <p:nvPr/>
        </p:nvSpPr>
        <p:spPr>
          <a:xfrm>
            <a:off x="7885113" y="6237288"/>
            <a:ext cx="28733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8" name="Rectangle 1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235825" y="6092825"/>
            <a:ext cx="4937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  <a:hlinkClick r:id="rId12" action="ppaction://hlinksldjump"/>
              </a:rPr>
              <a:t></a:t>
            </a:r>
            <a:endParaRPr lang="sk-SK" sz="2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 3" pitchFamily="18" charset="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989856"/>
          </a:xfrm>
        </p:spPr>
        <p:txBody>
          <a:bodyPr>
            <a:normAutofit/>
          </a:bodyPr>
          <a:lstStyle/>
          <a:p>
            <a:pPr algn="ctr"/>
            <a:r>
              <a:rPr lang="sk-SK" sz="6000" b="1" dirty="0" smtClean="0"/>
              <a:t>Definícia bielkovín</a:t>
            </a:r>
            <a:endParaRPr lang="sk-SK" sz="60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285860"/>
            <a:ext cx="8329642" cy="4389120"/>
          </a:xfrm>
        </p:spPr>
        <p:txBody>
          <a:bodyPr/>
          <a:lstStyle/>
          <a:p>
            <a:pPr>
              <a:buClr>
                <a:srgbClr val="B2B2B2"/>
              </a:buClr>
            </a:pPr>
            <a:r>
              <a:rPr lang="sk-SK" dirty="0" smtClean="0">
                <a:solidFill>
                  <a:srgbClr val="FFFFFF"/>
                </a:solidFill>
              </a:rPr>
              <a:t>Bielkoviny sú makromolekulové látky zložené z             </a:t>
            </a:r>
            <a:r>
              <a:rPr lang="el-GR" dirty="0" smtClean="0">
                <a:solidFill>
                  <a:srgbClr val="FFFFFF"/>
                </a:solidFill>
              </a:rPr>
              <a:t>α</a:t>
            </a:r>
            <a:r>
              <a:rPr lang="sk-SK" dirty="0" smtClean="0">
                <a:solidFill>
                  <a:srgbClr val="FFFFFF"/>
                </a:solidFill>
              </a:rPr>
              <a:t> –aminokyselín viazaných </a:t>
            </a:r>
            <a:r>
              <a:rPr lang="sk-SK" b="1" dirty="0" err="1" smtClean="0">
                <a:solidFill>
                  <a:srgbClr val="FFFFFF"/>
                </a:solidFill>
              </a:rPr>
              <a:t>peptidickou</a:t>
            </a:r>
            <a:r>
              <a:rPr lang="sk-SK" b="1" dirty="0" smtClean="0">
                <a:solidFill>
                  <a:srgbClr val="FFFFFF"/>
                </a:solidFill>
              </a:rPr>
              <a:t> väzbou</a:t>
            </a:r>
          </a:p>
          <a:p>
            <a:pPr>
              <a:buClr>
                <a:srgbClr val="B2B2B2"/>
              </a:buClr>
            </a:pPr>
            <a:r>
              <a:rPr lang="sk-SK" dirty="0" smtClean="0">
                <a:solidFill>
                  <a:srgbClr val="FFFFFF"/>
                </a:solidFill>
              </a:rPr>
              <a:t>R-CH-COOH + NH2-CH-R         R-CH-CO</a:t>
            </a:r>
            <a:r>
              <a:rPr lang="sk-SK" b="1" dirty="0" smtClean="0">
                <a:solidFill>
                  <a:srgbClr val="FFFFFF"/>
                </a:solidFill>
              </a:rPr>
              <a:t>   </a:t>
            </a:r>
            <a:r>
              <a:rPr lang="sk-SK" b="1" dirty="0" smtClean="0"/>
              <a:t>  </a:t>
            </a:r>
            <a:r>
              <a:rPr lang="sk-SK" dirty="0" smtClean="0">
                <a:solidFill>
                  <a:srgbClr val="FFFFFF"/>
                </a:solidFill>
              </a:rPr>
              <a:t>NH-CH-R</a:t>
            </a:r>
          </a:p>
          <a:p>
            <a:pPr>
              <a:buClr>
                <a:srgbClr val="B2B2B2"/>
              </a:buClr>
            </a:pPr>
            <a:endParaRPr lang="sk-SK" dirty="0" smtClean="0">
              <a:solidFill>
                <a:srgbClr val="FFFFFF"/>
              </a:solidFill>
            </a:endParaRPr>
          </a:p>
          <a:p>
            <a:pPr>
              <a:buClr>
                <a:srgbClr val="B2B2B2"/>
              </a:buClr>
              <a:buNone/>
            </a:pPr>
            <a:r>
              <a:rPr lang="sk-SK" dirty="0" smtClean="0">
                <a:solidFill>
                  <a:srgbClr val="FFFFFF"/>
                </a:solidFill>
              </a:rPr>
              <a:t>                                                                             +  H2O</a:t>
            </a:r>
          </a:p>
          <a:p>
            <a:pPr>
              <a:buClr>
                <a:srgbClr val="B2B2B2"/>
              </a:buClr>
              <a:buNone/>
            </a:pPr>
            <a:endParaRPr lang="sk-SK" dirty="0">
              <a:solidFill>
                <a:srgbClr val="FFFFFF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071538" y="2714620"/>
            <a:ext cx="8611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600" dirty="0" smtClean="0">
                <a:solidFill>
                  <a:srgbClr val="FFFFFF"/>
                </a:solidFill>
              </a:rPr>
              <a:t>NH2</a:t>
            </a:r>
            <a:endParaRPr lang="sk-SK" sz="2600" dirty="0">
              <a:solidFill>
                <a:srgbClr val="FFFFFF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714744" y="2714620"/>
            <a:ext cx="11895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600" dirty="0" smtClean="0">
                <a:solidFill>
                  <a:srgbClr val="FFFFFF"/>
                </a:solidFill>
              </a:rPr>
              <a:t>COOH</a:t>
            </a:r>
            <a:endParaRPr lang="sk-SK" sz="2600" dirty="0">
              <a:solidFill>
                <a:srgbClr val="FFFFFF"/>
              </a:solidFill>
            </a:endParaRPr>
          </a:p>
        </p:txBody>
      </p:sp>
      <p:cxnSp>
        <p:nvCxnSpPr>
          <p:cNvPr id="7" name="Rovná spojnica 6"/>
          <p:cNvCxnSpPr/>
          <p:nvPr/>
        </p:nvCxnSpPr>
        <p:spPr>
          <a:xfrm rot="5400000">
            <a:off x="1179489" y="2678107"/>
            <a:ext cx="21431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 rot="5400000">
            <a:off x="3822695" y="2678107"/>
            <a:ext cx="21431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>
            <a:off x="4714876" y="2428868"/>
            <a:ext cx="500066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lokTextu 10"/>
          <p:cNvSpPr txBox="1"/>
          <p:nvPr/>
        </p:nvSpPr>
        <p:spPr>
          <a:xfrm>
            <a:off x="5572132" y="2714620"/>
            <a:ext cx="8611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600" dirty="0" smtClean="0">
                <a:solidFill>
                  <a:srgbClr val="FFFFFF"/>
                </a:solidFill>
              </a:rPr>
              <a:t>NH2</a:t>
            </a:r>
            <a:endParaRPr lang="sk-SK" sz="2600" dirty="0">
              <a:solidFill>
                <a:srgbClr val="FFFFFF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7715272" y="2714620"/>
            <a:ext cx="11895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600" dirty="0" smtClean="0">
                <a:solidFill>
                  <a:srgbClr val="FFFFFF"/>
                </a:solidFill>
              </a:rPr>
              <a:t>COOH</a:t>
            </a:r>
            <a:endParaRPr lang="sk-SK" sz="2600" dirty="0">
              <a:solidFill>
                <a:srgbClr val="FFFFFF"/>
              </a:solidFill>
            </a:endParaRPr>
          </a:p>
        </p:txBody>
      </p:sp>
      <p:cxnSp>
        <p:nvCxnSpPr>
          <p:cNvPr id="14" name="Rovná spojnica 13"/>
          <p:cNvCxnSpPr/>
          <p:nvPr/>
        </p:nvCxnSpPr>
        <p:spPr>
          <a:xfrm rot="5400000">
            <a:off x="5680083" y="2678107"/>
            <a:ext cx="21431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 rot="5400000">
            <a:off x="7823223" y="2678107"/>
            <a:ext cx="21431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Peptidická väz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214687"/>
            <a:ext cx="4894712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Obojsmerná vodorovná šípka 17"/>
          <p:cNvSpPr/>
          <p:nvPr/>
        </p:nvSpPr>
        <p:spPr>
          <a:xfrm>
            <a:off x="6786578" y="2357430"/>
            <a:ext cx="357190" cy="142876"/>
          </a:xfrm>
          <a:prstGeom prst="left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Text Box 73"/>
          <p:cNvSpPr txBox="1">
            <a:spLocks noChangeArrowheads="1"/>
          </p:cNvSpPr>
          <p:nvPr/>
        </p:nvSpPr>
        <p:spPr bwMode="auto">
          <a:xfrm>
            <a:off x="1692275" y="6237288"/>
            <a:ext cx="2087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sk-SK" dirty="0">
                <a:hlinkClick r:id="rId3" action="ppaction://hlinksldjump"/>
              </a:rPr>
              <a:t>Kontrolné otázky</a:t>
            </a:r>
            <a:endParaRPr lang="sk-SK" dirty="0"/>
          </a:p>
        </p:txBody>
      </p:sp>
      <p:sp>
        <p:nvSpPr>
          <p:cNvPr id="19" name="Rectangle 72"/>
          <p:cNvSpPr>
            <a:spLocks noChangeArrowheads="1"/>
          </p:cNvSpPr>
          <p:nvPr/>
        </p:nvSpPr>
        <p:spPr bwMode="auto">
          <a:xfrm>
            <a:off x="684213" y="6237288"/>
            <a:ext cx="829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sk-SK" dirty="0" smtClean="0">
                <a:hlinkClick r:id="rId4" action="ppaction://hlinksldjump"/>
              </a:rPr>
              <a:t>Obsah</a:t>
            </a:r>
            <a:endParaRPr kumimoji="1" lang="sk-SK" dirty="0"/>
          </a:p>
        </p:txBody>
      </p:sp>
      <p:sp>
        <p:nvSpPr>
          <p:cNvPr id="20" name="Šípka doprava 19">
            <a:hlinkClick r:id="rId5" action="ppaction://hlinksldjump"/>
          </p:cNvPr>
          <p:cNvSpPr/>
          <p:nvPr/>
        </p:nvSpPr>
        <p:spPr>
          <a:xfrm>
            <a:off x="7885113" y="6237288"/>
            <a:ext cx="28733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21" name="Rectangle 1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235825" y="6092825"/>
            <a:ext cx="4937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  <a:hlinkClick r:id="rId4" action="ppaction://hlinksldjump"/>
              </a:rPr>
              <a:t></a:t>
            </a:r>
            <a:endParaRPr lang="sk-SK" sz="2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 3" pitchFamily="18" charset="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3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obsahu 13"/>
          <p:cNvSpPr>
            <a:spLocks noGrp="1"/>
          </p:cNvSpPr>
          <p:nvPr>
            <p:ph sz="half" idx="2"/>
          </p:nvPr>
        </p:nvSpPr>
        <p:spPr>
          <a:xfrm>
            <a:off x="4786314" y="1500174"/>
            <a:ext cx="4038600" cy="4434840"/>
          </a:xfrm>
        </p:spPr>
        <p:txBody>
          <a:bodyPr/>
          <a:lstStyle/>
          <a:p>
            <a:pPr>
              <a:buClr>
                <a:srgbClr val="B2B2B2"/>
              </a:buClr>
            </a:pPr>
            <a:r>
              <a:rPr lang="sk-SK" sz="2000" dirty="0" smtClean="0">
                <a:solidFill>
                  <a:srgbClr val="FFFFFF"/>
                </a:solidFill>
              </a:rPr>
              <a:t>Transportná – prenos biologicky aktívnych látok</a:t>
            </a:r>
          </a:p>
          <a:p>
            <a:pPr>
              <a:buClr>
                <a:srgbClr val="B2B2B2"/>
              </a:buClr>
            </a:pPr>
            <a:endParaRPr lang="sk-SK" sz="2000" dirty="0" smtClean="0">
              <a:solidFill>
                <a:srgbClr val="FFFFFF"/>
              </a:solidFill>
            </a:endParaRPr>
          </a:p>
          <a:p>
            <a:pPr>
              <a:buClr>
                <a:srgbClr val="B2B2B2"/>
              </a:buClr>
            </a:pPr>
            <a:endParaRPr lang="sk-SK" sz="2000" dirty="0" smtClean="0">
              <a:solidFill>
                <a:srgbClr val="FFFFFF"/>
              </a:solidFill>
            </a:endParaRPr>
          </a:p>
          <a:p>
            <a:pPr>
              <a:buClr>
                <a:srgbClr val="B2B2B2"/>
              </a:buClr>
            </a:pPr>
            <a:r>
              <a:rPr lang="sk-SK" sz="2000" dirty="0" smtClean="0">
                <a:solidFill>
                  <a:srgbClr val="FFFFFF"/>
                </a:solidFill>
              </a:rPr>
              <a:t>Obranná – protilátky</a:t>
            </a:r>
          </a:p>
          <a:p>
            <a:pPr>
              <a:buClr>
                <a:srgbClr val="B2B2B2"/>
              </a:buClr>
            </a:pPr>
            <a:endParaRPr lang="sk-SK" sz="2000" dirty="0" smtClean="0">
              <a:solidFill>
                <a:srgbClr val="FFFFFF"/>
              </a:solidFill>
            </a:endParaRPr>
          </a:p>
          <a:p>
            <a:pPr>
              <a:buClr>
                <a:srgbClr val="B2B2B2"/>
              </a:buClr>
            </a:pPr>
            <a:endParaRPr lang="sk-SK" sz="2000" dirty="0" smtClean="0">
              <a:solidFill>
                <a:srgbClr val="FFFFFF"/>
              </a:solidFill>
            </a:endParaRPr>
          </a:p>
          <a:p>
            <a:pPr>
              <a:buClr>
                <a:srgbClr val="B2B2B2"/>
              </a:buClr>
            </a:pPr>
            <a:endParaRPr lang="sk-SK" sz="2000" dirty="0" smtClean="0">
              <a:solidFill>
                <a:srgbClr val="FFFFFF"/>
              </a:solidFill>
            </a:endParaRPr>
          </a:p>
          <a:p>
            <a:pPr>
              <a:buClr>
                <a:srgbClr val="B2B2B2"/>
              </a:buClr>
            </a:pPr>
            <a:r>
              <a:rPr lang="sk-SK" sz="2000" dirty="0" smtClean="0">
                <a:solidFill>
                  <a:srgbClr val="FFFFFF"/>
                </a:solidFill>
              </a:rPr>
              <a:t>Pohybová – kontrakcia svalových vláken</a:t>
            </a:r>
          </a:p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89856"/>
          </a:xfrm>
        </p:spPr>
        <p:txBody>
          <a:bodyPr>
            <a:normAutofit/>
          </a:bodyPr>
          <a:lstStyle/>
          <a:p>
            <a:pPr algn="ctr"/>
            <a:r>
              <a:rPr lang="sk-SK" sz="6000" b="1" dirty="0" smtClean="0"/>
              <a:t>Funkcia bielkovín</a:t>
            </a:r>
            <a:endParaRPr lang="sk-SK" sz="60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14282" y="1500174"/>
            <a:ext cx="4281518" cy="4434840"/>
          </a:xfrm>
        </p:spPr>
        <p:txBody>
          <a:bodyPr>
            <a:normAutofit/>
          </a:bodyPr>
          <a:lstStyle/>
          <a:p>
            <a:pPr>
              <a:buClr>
                <a:srgbClr val="B2B2B2"/>
              </a:buClr>
            </a:pPr>
            <a:r>
              <a:rPr lang="sk-SK" sz="2000" dirty="0" smtClean="0">
                <a:solidFill>
                  <a:srgbClr val="FFFFFF"/>
                </a:solidFill>
              </a:rPr>
              <a:t>Stavebná – tvorba  buniek a tkanív</a:t>
            </a:r>
          </a:p>
          <a:p>
            <a:pPr>
              <a:buClr>
                <a:srgbClr val="B2B2B2"/>
              </a:buClr>
            </a:pPr>
            <a:endParaRPr lang="sk-SK" sz="2000" dirty="0" smtClean="0">
              <a:solidFill>
                <a:srgbClr val="FFFFFF"/>
              </a:solidFill>
            </a:endParaRPr>
          </a:p>
          <a:p>
            <a:pPr>
              <a:buClr>
                <a:srgbClr val="B2B2B2"/>
              </a:buClr>
            </a:pPr>
            <a:endParaRPr lang="sk-SK" sz="2000" dirty="0" smtClean="0">
              <a:solidFill>
                <a:srgbClr val="FFFFFF"/>
              </a:solidFill>
            </a:endParaRPr>
          </a:p>
          <a:p>
            <a:pPr>
              <a:buClr>
                <a:srgbClr val="B2B2B2"/>
              </a:buClr>
            </a:pPr>
            <a:endParaRPr lang="sk-SK" sz="2000" dirty="0" smtClean="0">
              <a:solidFill>
                <a:srgbClr val="FFFFFF"/>
              </a:solidFill>
            </a:endParaRPr>
          </a:p>
          <a:p>
            <a:pPr>
              <a:buClr>
                <a:srgbClr val="B2B2B2"/>
              </a:buClr>
            </a:pPr>
            <a:r>
              <a:rPr lang="sk-SK" sz="2000" dirty="0" smtClean="0">
                <a:solidFill>
                  <a:srgbClr val="FFFFFF"/>
                </a:solidFill>
              </a:rPr>
              <a:t>Regulačná –hormóny</a:t>
            </a:r>
          </a:p>
          <a:p>
            <a:pPr>
              <a:buClr>
                <a:srgbClr val="B2B2B2"/>
              </a:buClr>
            </a:pPr>
            <a:endParaRPr lang="sk-SK" sz="2000" dirty="0" smtClean="0">
              <a:solidFill>
                <a:srgbClr val="FFFFFF"/>
              </a:solidFill>
            </a:endParaRPr>
          </a:p>
          <a:p>
            <a:pPr>
              <a:buClr>
                <a:srgbClr val="B2B2B2"/>
              </a:buClr>
            </a:pPr>
            <a:endParaRPr lang="sk-SK" sz="2000" dirty="0" smtClean="0">
              <a:solidFill>
                <a:srgbClr val="FFFFFF"/>
              </a:solidFill>
            </a:endParaRPr>
          </a:p>
          <a:p>
            <a:pPr>
              <a:buClr>
                <a:srgbClr val="B2B2B2"/>
              </a:buClr>
            </a:pPr>
            <a:endParaRPr lang="sk-SK" sz="2000" dirty="0" smtClean="0">
              <a:solidFill>
                <a:srgbClr val="FFFFFF"/>
              </a:solidFill>
            </a:endParaRPr>
          </a:p>
          <a:p>
            <a:pPr>
              <a:buClr>
                <a:srgbClr val="B2B2B2"/>
              </a:buClr>
            </a:pPr>
            <a:r>
              <a:rPr lang="sk-SK" sz="2000" dirty="0" smtClean="0">
                <a:solidFill>
                  <a:srgbClr val="FFFFFF"/>
                </a:solidFill>
              </a:rPr>
              <a:t>Katalytická – enzýmy </a:t>
            </a:r>
          </a:p>
        </p:txBody>
      </p:sp>
      <p:sp>
        <p:nvSpPr>
          <p:cNvPr id="4" name="Šípka doprava 3">
            <a:hlinkClick r:id="rId2" action="ppaction://hlinksldjump"/>
          </p:cNvPr>
          <p:cNvSpPr/>
          <p:nvPr/>
        </p:nvSpPr>
        <p:spPr>
          <a:xfrm>
            <a:off x="7885113" y="6237288"/>
            <a:ext cx="28733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5" name="Rectangle 1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235825" y="6092825"/>
            <a:ext cx="4937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  <a:hlinkClick r:id="rId3" action="ppaction://hlinksldjump"/>
              </a:rPr>
              <a:t></a:t>
            </a:r>
            <a:endParaRPr lang="sk-SK" sz="2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 3" pitchFamily="18" charset="2"/>
            </a:endParaRPr>
          </a:p>
        </p:txBody>
      </p:sp>
      <p:pic>
        <p:nvPicPr>
          <p:cNvPr id="9" name="Obrázok 8" descr="hormony.jp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3357562"/>
            <a:ext cx="1571636" cy="928694"/>
          </a:xfrm>
          <a:prstGeom prst="rect">
            <a:avLst/>
          </a:prstGeom>
        </p:spPr>
      </p:pic>
      <p:pic>
        <p:nvPicPr>
          <p:cNvPr id="10" name="Obrázok 9" descr="enzýmy.jp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3174" y="4929198"/>
            <a:ext cx="1571636" cy="928694"/>
          </a:xfrm>
          <a:prstGeom prst="rect">
            <a:avLst/>
          </a:prstGeom>
        </p:spPr>
      </p:pic>
      <p:pic>
        <p:nvPicPr>
          <p:cNvPr id="11" name="Obrázok 10" descr="krv.jpg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0892" y="1928802"/>
            <a:ext cx="1571636" cy="1000132"/>
          </a:xfrm>
          <a:prstGeom prst="rect">
            <a:avLst/>
          </a:prstGeom>
        </p:spPr>
      </p:pic>
      <p:pic>
        <p:nvPicPr>
          <p:cNvPr id="12" name="Obrázok 11" descr="protilatky.png">
            <a:hlinkClick r:id="rId10" action="ppaction://hlinkfile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00892" y="3429000"/>
            <a:ext cx="1571636" cy="928694"/>
          </a:xfrm>
          <a:prstGeom prst="rect">
            <a:avLst/>
          </a:prstGeom>
        </p:spPr>
      </p:pic>
      <p:pic>
        <p:nvPicPr>
          <p:cNvPr id="13" name="Obrázok 12" descr="Kontrakcia.png">
            <a:hlinkClick r:id="rId12" action="ppaction://hlinkfile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00892" y="4929198"/>
            <a:ext cx="1575968" cy="857257"/>
          </a:xfrm>
          <a:prstGeom prst="rect">
            <a:avLst/>
          </a:prstGeom>
        </p:spPr>
      </p:pic>
      <p:pic>
        <p:nvPicPr>
          <p:cNvPr id="15" name="Obrázok 14" descr="bunka.jpg">
            <a:hlinkClick r:id="rId14" action="ppaction://hlinkfile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43174" y="1857364"/>
            <a:ext cx="1571635" cy="1165307"/>
          </a:xfrm>
          <a:prstGeom prst="rect">
            <a:avLst/>
          </a:prstGeom>
        </p:spPr>
      </p:pic>
      <p:sp>
        <p:nvSpPr>
          <p:cNvPr id="16" name="Text Box 73"/>
          <p:cNvSpPr txBox="1">
            <a:spLocks noChangeArrowheads="1"/>
          </p:cNvSpPr>
          <p:nvPr/>
        </p:nvSpPr>
        <p:spPr bwMode="auto">
          <a:xfrm>
            <a:off x="1692275" y="6237288"/>
            <a:ext cx="2087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sk-SK" dirty="0">
                <a:hlinkClick r:id="rId16" action="ppaction://hlinksldjump"/>
              </a:rPr>
              <a:t>Kontrolné otázky</a:t>
            </a:r>
            <a:endParaRPr lang="sk-SK" dirty="0"/>
          </a:p>
        </p:txBody>
      </p:sp>
      <p:sp>
        <p:nvSpPr>
          <p:cNvPr id="17" name="Rectangle 72"/>
          <p:cNvSpPr>
            <a:spLocks noChangeArrowheads="1"/>
          </p:cNvSpPr>
          <p:nvPr/>
        </p:nvSpPr>
        <p:spPr bwMode="auto">
          <a:xfrm>
            <a:off x="684213" y="6237288"/>
            <a:ext cx="829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sk-SK" dirty="0" smtClean="0">
                <a:hlinkClick r:id="rId17" action="ppaction://hlinksldjump"/>
              </a:rPr>
              <a:t>Obsah</a:t>
            </a:r>
            <a:endParaRPr kumimoji="1" lang="sk-SK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989856"/>
          </a:xfrm>
        </p:spPr>
        <p:txBody>
          <a:bodyPr>
            <a:normAutofit/>
          </a:bodyPr>
          <a:lstStyle/>
          <a:p>
            <a:pPr algn="ctr"/>
            <a:r>
              <a:rPr lang="sk-SK" sz="6000" b="1" dirty="0" smtClean="0"/>
              <a:t>Rozdelenie bielkovín</a:t>
            </a:r>
            <a:endParaRPr lang="sk-SK" sz="60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285860"/>
            <a:ext cx="8329642" cy="4389120"/>
          </a:xfrm>
        </p:spPr>
        <p:txBody>
          <a:bodyPr/>
          <a:lstStyle/>
          <a:p>
            <a:pPr>
              <a:buClr>
                <a:srgbClr val="B2B2B2"/>
              </a:buClr>
            </a:pPr>
            <a:r>
              <a:rPr lang="sk-SK" b="1" dirty="0" smtClean="0">
                <a:solidFill>
                  <a:srgbClr val="FFFFFF"/>
                </a:solidFill>
              </a:rPr>
              <a:t>A – </a:t>
            </a:r>
            <a:r>
              <a:rPr lang="sk-SK" b="1" dirty="0" smtClean="0">
                <a:solidFill>
                  <a:srgbClr val="B2B2B2"/>
                </a:solidFill>
              </a:rPr>
              <a:t>Jednoduché</a:t>
            </a:r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dirty="0" smtClean="0">
                <a:solidFill>
                  <a:srgbClr val="FFFFFF"/>
                </a:solidFill>
              </a:rPr>
              <a:t>sú </a:t>
            </a:r>
            <a:r>
              <a:rPr lang="sk-SK" b="1" dirty="0" smtClean="0">
                <a:solidFill>
                  <a:schemeClr val="bg1">
                    <a:lumMod val="75000"/>
                  </a:schemeClr>
                </a:solidFill>
              </a:rPr>
              <a:t>rozpustné</a:t>
            </a:r>
            <a:r>
              <a:rPr lang="sk-SK" dirty="0" smtClean="0">
                <a:solidFill>
                  <a:srgbClr val="FFFFFF"/>
                </a:solidFill>
              </a:rPr>
              <a:t> vo vode </a:t>
            </a:r>
            <a:br>
              <a:rPr lang="sk-SK" dirty="0" smtClean="0">
                <a:solidFill>
                  <a:srgbClr val="FFFFFF"/>
                </a:solidFill>
              </a:rPr>
            </a:br>
            <a:r>
              <a:rPr lang="sk-SK" dirty="0" smtClean="0">
                <a:solidFill>
                  <a:srgbClr val="FFFFFF"/>
                </a:solidFill>
              </a:rPr>
              <a:t>       sú zložené len z aminokyselín </a:t>
            </a:r>
            <a:r>
              <a:rPr lang="sk-SK" sz="2400" dirty="0" smtClean="0">
                <a:solidFill>
                  <a:srgbClr val="FFFFFF"/>
                </a:solidFill>
              </a:rPr>
              <a:t>(globulíny, albumíny)</a:t>
            </a:r>
          </a:p>
          <a:p>
            <a:pPr>
              <a:buClr>
                <a:srgbClr val="B2B2B2"/>
              </a:buClr>
              <a:buNone/>
            </a:pPr>
            <a:r>
              <a:rPr lang="sk-SK" dirty="0" smtClean="0">
                <a:solidFill>
                  <a:srgbClr val="FFFFFF"/>
                </a:solidFill>
              </a:rPr>
              <a:t>		A – A – A – A – A – A – A – A – A – A</a:t>
            </a:r>
          </a:p>
          <a:p>
            <a:pPr>
              <a:buClr>
                <a:srgbClr val="B2B2B2"/>
              </a:buClr>
            </a:pPr>
            <a:r>
              <a:rPr lang="sk-SK" dirty="0" smtClean="0">
                <a:solidFill>
                  <a:srgbClr val="FFFFFF"/>
                </a:solidFill>
              </a:rPr>
              <a:t>B – </a:t>
            </a:r>
            <a:r>
              <a:rPr lang="sk-SK" b="1" dirty="0" smtClean="0">
                <a:solidFill>
                  <a:srgbClr val="B2B2B2"/>
                </a:solidFill>
              </a:rPr>
              <a:t>Zložené</a:t>
            </a:r>
            <a:r>
              <a:rPr lang="sk-SK" b="1" dirty="0" smtClean="0">
                <a:solidFill>
                  <a:srgbClr val="FFD9D9"/>
                </a:solidFill>
              </a:rPr>
              <a:t> </a:t>
            </a:r>
            <a:r>
              <a:rPr lang="sk-SK" dirty="0" smtClean="0">
                <a:solidFill>
                  <a:srgbClr val="FFFFFF"/>
                </a:solidFill>
              </a:rPr>
              <a:t>sú </a:t>
            </a:r>
            <a:r>
              <a:rPr lang="sk-SK" b="1" dirty="0" smtClean="0">
                <a:solidFill>
                  <a:schemeClr val="bg1">
                    <a:lumMod val="75000"/>
                  </a:schemeClr>
                </a:solidFill>
              </a:rPr>
              <a:t>nerozpustné</a:t>
            </a:r>
            <a:r>
              <a:rPr lang="sk-SK" dirty="0" smtClean="0">
                <a:solidFill>
                  <a:srgbClr val="FFFFFF"/>
                </a:solidFill>
              </a:rPr>
              <a:t> vo vode</a:t>
            </a:r>
          </a:p>
          <a:p>
            <a:pPr>
              <a:buClr>
                <a:srgbClr val="B2B2B2"/>
              </a:buClr>
              <a:buNone/>
            </a:pPr>
            <a:r>
              <a:rPr lang="sk-SK" dirty="0" smtClean="0">
                <a:solidFill>
                  <a:srgbClr val="FFFFFF"/>
                </a:solidFill>
              </a:rPr>
              <a:t>	       okrem aminokyselín obsahujú aj inú zložku</a:t>
            </a:r>
          </a:p>
          <a:p>
            <a:pPr>
              <a:buClr>
                <a:srgbClr val="B2B2B2"/>
              </a:buClr>
              <a:buNone/>
            </a:pPr>
            <a:r>
              <a:rPr lang="sk-SK" dirty="0" smtClean="0">
                <a:solidFill>
                  <a:srgbClr val="FFFFFF"/>
                </a:solidFill>
              </a:rPr>
              <a:t>	       (cukor, tuk, farbivo, ....)(keratíny, </a:t>
            </a:r>
            <a:r>
              <a:rPr lang="sk-SK" dirty="0" err="1" smtClean="0">
                <a:solidFill>
                  <a:srgbClr val="FFFFFF"/>
                </a:solidFill>
              </a:rPr>
              <a:t>elastíny</a:t>
            </a:r>
            <a:r>
              <a:rPr lang="sk-SK" dirty="0" smtClean="0">
                <a:solidFill>
                  <a:srgbClr val="FFFFFF"/>
                </a:solidFill>
              </a:rPr>
              <a:t>,....)</a:t>
            </a:r>
          </a:p>
          <a:p>
            <a:pPr>
              <a:buClr>
                <a:srgbClr val="B2B2B2"/>
              </a:buClr>
              <a:buNone/>
            </a:pPr>
            <a:r>
              <a:rPr lang="sk-SK" dirty="0" smtClean="0">
                <a:solidFill>
                  <a:srgbClr val="FFFFFF"/>
                </a:solidFill>
              </a:rPr>
              <a:t>	       A – A – A – A – A – A – A – A – A – A </a:t>
            </a:r>
            <a:br>
              <a:rPr lang="sk-SK" dirty="0" smtClean="0">
                <a:solidFill>
                  <a:srgbClr val="FFFFFF"/>
                </a:solidFill>
              </a:rPr>
            </a:br>
            <a:endParaRPr lang="sk-SK" dirty="0" smtClean="0">
              <a:solidFill>
                <a:srgbClr val="FFFFFF"/>
              </a:solidFill>
            </a:endParaRPr>
          </a:p>
          <a:p>
            <a:pPr>
              <a:buClr>
                <a:srgbClr val="B2B2B2"/>
              </a:buClr>
            </a:pPr>
            <a:endParaRPr lang="sk-SK" dirty="0" smtClean="0">
              <a:solidFill>
                <a:srgbClr val="FFFFFF"/>
              </a:solidFill>
            </a:endParaRPr>
          </a:p>
          <a:p>
            <a:pPr>
              <a:buClr>
                <a:srgbClr val="B2B2B2"/>
              </a:buClr>
            </a:pPr>
            <a:endParaRPr lang="sk-SK" b="1" dirty="0" smtClean="0">
              <a:solidFill>
                <a:srgbClr val="FFFFFF"/>
              </a:solidFill>
            </a:endParaRPr>
          </a:p>
          <a:p>
            <a:pPr>
              <a:buClr>
                <a:srgbClr val="B2B2B2"/>
              </a:buClr>
            </a:pPr>
            <a:endParaRPr lang="sk-SK" dirty="0">
              <a:solidFill>
                <a:srgbClr val="FFFFFF"/>
              </a:solidFill>
            </a:endParaRPr>
          </a:p>
        </p:txBody>
      </p:sp>
      <p:cxnSp>
        <p:nvCxnSpPr>
          <p:cNvPr id="5" name="Rovná spojnica 4"/>
          <p:cNvCxnSpPr/>
          <p:nvPr/>
        </p:nvCxnSpPr>
        <p:spPr>
          <a:xfrm rot="5400000">
            <a:off x="1893869" y="4535495"/>
            <a:ext cx="21431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2965439" y="4535495"/>
            <a:ext cx="21431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 rot="5400000">
            <a:off x="4037009" y="4535495"/>
            <a:ext cx="21431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kTextu 8"/>
          <p:cNvSpPr txBox="1"/>
          <p:nvPr/>
        </p:nvSpPr>
        <p:spPr>
          <a:xfrm>
            <a:off x="1857356" y="4643446"/>
            <a:ext cx="3353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bg2">
                    <a:lumMod val="25000"/>
                  </a:schemeClr>
                </a:solidFill>
              </a:rPr>
              <a:t>C</a:t>
            </a:r>
            <a:endParaRPr lang="sk-SK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2928926" y="4643446"/>
            <a:ext cx="2857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2">
                    <a:lumMod val="25000"/>
                  </a:schemeClr>
                </a:solidFill>
              </a:rPr>
              <a:t>T</a:t>
            </a:r>
            <a:endParaRPr lang="sk-SK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000496" y="4643446"/>
            <a:ext cx="3145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bg2">
                    <a:lumMod val="25000"/>
                  </a:schemeClr>
                </a:solidFill>
              </a:rPr>
              <a:t>F</a:t>
            </a:r>
            <a:endParaRPr lang="sk-SK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Text Box 73"/>
          <p:cNvSpPr txBox="1">
            <a:spLocks noChangeArrowheads="1"/>
          </p:cNvSpPr>
          <p:nvPr/>
        </p:nvSpPr>
        <p:spPr bwMode="auto">
          <a:xfrm>
            <a:off x="1692275" y="6237288"/>
            <a:ext cx="2087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sk-SK" dirty="0">
                <a:hlinkClick r:id="rId2" action="ppaction://hlinksldjump"/>
              </a:rPr>
              <a:t>Kontrolné otázky</a:t>
            </a:r>
            <a:endParaRPr lang="sk-SK" dirty="0"/>
          </a:p>
        </p:txBody>
      </p:sp>
      <p:sp>
        <p:nvSpPr>
          <p:cNvPr id="13" name="Rectangle 72"/>
          <p:cNvSpPr>
            <a:spLocks noChangeArrowheads="1"/>
          </p:cNvSpPr>
          <p:nvPr/>
        </p:nvSpPr>
        <p:spPr bwMode="auto">
          <a:xfrm>
            <a:off x="684213" y="6237288"/>
            <a:ext cx="829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sk-SK" dirty="0" smtClean="0">
                <a:hlinkClick r:id="rId3" action="ppaction://hlinksldjump"/>
              </a:rPr>
              <a:t>Obsah</a:t>
            </a:r>
            <a:endParaRPr kumimoji="1" lang="sk-SK" dirty="0"/>
          </a:p>
        </p:txBody>
      </p:sp>
      <p:sp>
        <p:nvSpPr>
          <p:cNvPr id="14" name="Šípka doprava 13">
            <a:hlinkClick r:id="rId4" action="ppaction://hlinksldjump"/>
          </p:cNvPr>
          <p:cNvSpPr/>
          <p:nvPr/>
        </p:nvSpPr>
        <p:spPr>
          <a:xfrm>
            <a:off x="7885113" y="6237288"/>
            <a:ext cx="28733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5" name="Rectangle 1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235825" y="6092825"/>
            <a:ext cx="4937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  <a:hlinkClick r:id="rId5" action="ppaction://hlinksldjump"/>
              </a:rPr>
              <a:t></a:t>
            </a:r>
            <a:endParaRPr lang="sk-SK" sz="2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 3" pitchFamily="18" charset="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ctr"/>
            <a:r>
              <a:rPr lang="sk-SK" sz="5400" b="1" dirty="0" smtClean="0"/>
              <a:t>Štruktúra bielkovín 1 a 2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28596" y="1643050"/>
            <a:ext cx="4038600" cy="4434840"/>
          </a:xfrm>
        </p:spPr>
        <p:txBody>
          <a:bodyPr>
            <a:normAutofit/>
          </a:bodyPr>
          <a:lstStyle/>
          <a:p>
            <a:pPr>
              <a:buClr>
                <a:srgbClr val="B2B2B2"/>
              </a:buClr>
            </a:pPr>
            <a:r>
              <a:rPr lang="sk-SK" b="1" dirty="0" smtClean="0">
                <a:solidFill>
                  <a:schemeClr val="bg1"/>
                </a:solidFill>
              </a:rPr>
              <a:t>Primárna –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br>
              <a:rPr lang="sk-SK" dirty="0" smtClean="0">
                <a:solidFill>
                  <a:schemeClr val="bg1"/>
                </a:solidFill>
              </a:rPr>
            </a:br>
            <a:r>
              <a:rPr lang="sk-SK" sz="2400" dirty="0" smtClean="0">
                <a:solidFill>
                  <a:srgbClr val="FFFFFF"/>
                </a:solidFill>
              </a:rPr>
              <a:t>poradie aminokyselín v </a:t>
            </a:r>
            <a:r>
              <a:rPr lang="sk-SK" sz="2400" dirty="0" err="1" smtClean="0">
                <a:solidFill>
                  <a:srgbClr val="FFFFFF"/>
                </a:solidFill>
              </a:rPr>
              <a:t>polypeptidovom</a:t>
            </a:r>
            <a:r>
              <a:rPr lang="sk-SK" sz="2400" dirty="0" smtClean="0">
                <a:solidFill>
                  <a:srgbClr val="FFFFFF"/>
                </a:solidFill>
              </a:rPr>
              <a:t> reťazci</a:t>
            </a:r>
          </a:p>
          <a:p>
            <a:pPr>
              <a:buClr>
                <a:srgbClr val="B2B2B2"/>
              </a:buClr>
            </a:pPr>
            <a:endParaRPr lang="sk-SK" dirty="0" smtClean="0"/>
          </a:p>
          <a:p>
            <a:pPr>
              <a:buClr>
                <a:srgbClr val="B2B2B2"/>
              </a:buClr>
            </a:pPr>
            <a:endParaRPr lang="sk-SK" dirty="0" smtClean="0"/>
          </a:p>
          <a:p>
            <a:pPr>
              <a:buClr>
                <a:srgbClr val="B2B2B2"/>
              </a:buClr>
            </a:pPr>
            <a:r>
              <a:rPr lang="sk-SK" b="1" dirty="0" smtClean="0">
                <a:solidFill>
                  <a:schemeClr val="bg1"/>
                </a:solidFill>
              </a:rPr>
              <a:t>Sekundárna –</a:t>
            </a:r>
            <a:r>
              <a:rPr lang="sk-SK" sz="2400" dirty="0" smtClean="0">
                <a:solidFill>
                  <a:srgbClr val="FFFFFF"/>
                </a:solidFill>
              </a:rPr>
              <a:t>usporiadanie </a:t>
            </a:r>
            <a:r>
              <a:rPr lang="sk-SK" sz="2400" dirty="0" err="1" smtClean="0">
                <a:solidFill>
                  <a:srgbClr val="FFFFFF"/>
                </a:solidFill>
              </a:rPr>
              <a:t>polypeptidového</a:t>
            </a:r>
            <a:r>
              <a:rPr lang="sk-SK" sz="2400" dirty="0" smtClean="0">
                <a:solidFill>
                  <a:srgbClr val="FFFFFF"/>
                </a:solidFill>
              </a:rPr>
              <a:t> reťazca</a:t>
            </a:r>
          </a:p>
          <a:p>
            <a:pPr lvl="2">
              <a:buClr>
                <a:srgbClr val="B2B2B2"/>
              </a:buClr>
            </a:pPr>
            <a:r>
              <a:rPr lang="sk-SK" dirty="0" smtClean="0">
                <a:solidFill>
                  <a:srgbClr val="FFFFFF"/>
                </a:solidFill>
              </a:rPr>
              <a:t>skladaný list</a:t>
            </a:r>
          </a:p>
          <a:p>
            <a:pPr lvl="2">
              <a:buClr>
                <a:srgbClr val="B2B2B2"/>
              </a:buClr>
            </a:pPr>
            <a:r>
              <a:rPr lang="sk-SK" dirty="0" smtClean="0">
                <a:solidFill>
                  <a:srgbClr val="FFFFFF"/>
                </a:solidFill>
              </a:rPr>
              <a:t>závitnica</a:t>
            </a:r>
          </a:p>
        </p:txBody>
      </p:sp>
      <p:pic>
        <p:nvPicPr>
          <p:cNvPr id="5" name="Zástupný symbol obsahu 4" descr="primstru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7818" y="1643050"/>
            <a:ext cx="2163551" cy="2019314"/>
          </a:xfrm>
        </p:spPr>
      </p:pic>
      <p:pic>
        <p:nvPicPr>
          <p:cNvPr id="6" name="Obrázok 5" descr="skladlis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3786190"/>
            <a:ext cx="2467963" cy="971551"/>
          </a:xfrm>
          <a:prstGeom prst="rect">
            <a:avLst/>
          </a:prstGeom>
        </p:spPr>
      </p:pic>
      <p:pic>
        <p:nvPicPr>
          <p:cNvPr id="7" name="Obrázok 6" descr="Zavi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4786322"/>
            <a:ext cx="2443165" cy="1059820"/>
          </a:xfrm>
          <a:prstGeom prst="rect">
            <a:avLst/>
          </a:prstGeom>
        </p:spPr>
      </p:pic>
      <p:sp>
        <p:nvSpPr>
          <p:cNvPr id="8" name="Text Box 73"/>
          <p:cNvSpPr txBox="1">
            <a:spLocks noChangeArrowheads="1"/>
          </p:cNvSpPr>
          <p:nvPr/>
        </p:nvSpPr>
        <p:spPr bwMode="auto">
          <a:xfrm>
            <a:off x="1692275" y="6237288"/>
            <a:ext cx="2087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sk-SK" dirty="0">
                <a:hlinkClick r:id="rId5" action="ppaction://hlinksldjump"/>
              </a:rPr>
              <a:t>Kontrolné otázky</a:t>
            </a:r>
            <a:endParaRPr lang="sk-SK" dirty="0"/>
          </a:p>
        </p:txBody>
      </p:sp>
      <p:sp>
        <p:nvSpPr>
          <p:cNvPr id="9" name="Rectangle 72"/>
          <p:cNvSpPr>
            <a:spLocks noChangeArrowheads="1"/>
          </p:cNvSpPr>
          <p:nvPr/>
        </p:nvSpPr>
        <p:spPr bwMode="auto">
          <a:xfrm>
            <a:off x="684213" y="6237288"/>
            <a:ext cx="829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sk-SK" dirty="0" smtClean="0">
                <a:hlinkClick r:id="rId6" action="ppaction://hlinksldjump"/>
              </a:rPr>
              <a:t>Obsah</a:t>
            </a:r>
            <a:endParaRPr kumimoji="1" lang="sk-SK" dirty="0"/>
          </a:p>
        </p:txBody>
      </p:sp>
      <p:sp>
        <p:nvSpPr>
          <p:cNvPr id="10" name="Šípka doprava 9">
            <a:hlinkClick r:id="rId7" action="ppaction://hlinksldjump"/>
          </p:cNvPr>
          <p:cNvSpPr/>
          <p:nvPr/>
        </p:nvSpPr>
        <p:spPr>
          <a:xfrm>
            <a:off x="7885113" y="6237288"/>
            <a:ext cx="28733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1" name="Rectangle 1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235825" y="6092825"/>
            <a:ext cx="4937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  <a:hlinkClick r:id="rId8" action="ppaction://hlinksldjump"/>
              </a:rPr>
              <a:t></a:t>
            </a:r>
            <a:endParaRPr lang="sk-SK" sz="2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 3" pitchFamily="18" charset="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textu 6"/>
          <p:cNvSpPr>
            <a:spLocks noGrp="1"/>
          </p:cNvSpPr>
          <p:nvPr>
            <p:ph type="body" idx="1"/>
          </p:nvPr>
        </p:nvSpPr>
        <p:spPr>
          <a:xfrm>
            <a:off x="214282" y="1142984"/>
            <a:ext cx="4325940" cy="785818"/>
          </a:xfrm>
        </p:spPr>
        <p:txBody>
          <a:bodyPr/>
          <a:lstStyle/>
          <a:p>
            <a:pPr algn="ctr"/>
            <a:r>
              <a:rPr lang="sk-SK" sz="2600" dirty="0" smtClean="0">
                <a:solidFill>
                  <a:schemeClr val="bg1"/>
                </a:solidFill>
              </a:rPr>
              <a:t>Esenciálne  -</a:t>
            </a:r>
            <a:r>
              <a:rPr lang="sk-SK" dirty="0" smtClean="0"/>
              <a:t> </a:t>
            </a:r>
            <a:br>
              <a:rPr lang="sk-SK" dirty="0" smtClean="0"/>
            </a:br>
            <a:r>
              <a:rPr lang="sk-SK" sz="2000" dirty="0" smtClean="0">
                <a:solidFill>
                  <a:schemeClr val="bg1"/>
                </a:solidFill>
              </a:rPr>
              <a:t>organizmus si nevie syntetizovať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9" name="Zástupný symbol textu 8"/>
          <p:cNvSpPr>
            <a:spLocks noGrp="1"/>
          </p:cNvSpPr>
          <p:nvPr>
            <p:ph type="body" sz="half" idx="3"/>
          </p:nvPr>
        </p:nvSpPr>
        <p:spPr>
          <a:xfrm>
            <a:off x="4643438" y="1214422"/>
            <a:ext cx="4041775" cy="64294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sk-SK" sz="2800" dirty="0" smtClean="0">
                <a:solidFill>
                  <a:schemeClr val="bg1"/>
                </a:solidFill>
              </a:rPr>
              <a:t>Neesenciálne –</a:t>
            </a:r>
            <a:br>
              <a:rPr lang="sk-SK" sz="2800" dirty="0" smtClean="0">
                <a:solidFill>
                  <a:schemeClr val="bg1"/>
                </a:solidFill>
              </a:rPr>
            </a:br>
            <a:r>
              <a:rPr lang="sk-SK" sz="2200" dirty="0" smtClean="0">
                <a:solidFill>
                  <a:schemeClr val="bg1"/>
                </a:solidFill>
              </a:rPr>
              <a:t>organizmus si vie syntetizovať</a:t>
            </a:r>
            <a:endParaRPr lang="sk-SK" sz="2200" dirty="0">
              <a:solidFill>
                <a:schemeClr val="bg1"/>
              </a:solidFill>
            </a:endParaRPr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2"/>
          </p:nvPr>
        </p:nvSpPr>
        <p:spPr>
          <a:xfrm>
            <a:off x="428596" y="2214554"/>
            <a:ext cx="4040188" cy="4360080"/>
          </a:xfrm>
        </p:spPr>
        <p:txBody>
          <a:bodyPr>
            <a:normAutofit/>
          </a:bodyPr>
          <a:lstStyle/>
          <a:p>
            <a:pPr>
              <a:buClr>
                <a:srgbClr val="B2B2B2"/>
              </a:buClr>
            </a:pPr>
            <a:r>
              <a:rPr lang="sk-SK" sz="2800" b="1" dirty="0" smtClean="0">
                <a:solidFill>
                  <a:schemeClr val="bg1"/>
                </a:solidFill>
              </a:rPr>
              <a:t>fenylalanín</a:t>
            </a:r>
          </a:p>
          <a:p>
            <a:pPr>
              <a:buClr>
                <a:srgbClr val="B2B2B2"/>
              </a:buClr>
            </a:pPr>
            <a:r>
              <a:rPr lang="sk-SK" sz="2800" b="1" dirty="0" smtClean="0">
                <a:solidFill>
                  <a:schemeClr val="bg1"/>
                </a:solidFill>
              </a:rPr>
              <a:t>leucín</a:t>
            </a:r>
          </a:p>
          <a:p>
            <a:pPr>
              <a:buClr>
                <a:srgbClr val="B2B2B2"/>
              </a:buClr>
            </a:pPr>
            <a:r>
              <a:rPr lang="sk-SK" sz="2800" b="1" dirty="0" smtClean="0">
                <a:solidFill>
                  <a:schemeClr val="bg1"/>
                </a:solidFill>
              </a:rPr>
              <a:t>izoleucín</a:t>
            </a:r>
          </a:p>
          <a:p>
            <a:pPr>
              <a:buClr>
                <a:srgbClr val="B2B2B2"/>
              </a:buClr>
            </a:pPr>
            <a:r>
              <a:rPr lang="sk-SK" sz="2800" b="1" dirty="0" smtClean="0">
                <a:solidFill>
                  <a:schemeClr val="bg1"/>
                </a:solidFill>
              </a:rPr>
              <a:t>lyzín</a:t>
            </a:r>
          </a:p>
          <a:p>
            <a:pPr>
              <a:buClr>
                <a:srgbClr val="B2B2B2"/>
              </a:buClr>
            </a:pPr>
            <a:r>
              <a:rPr lang="sk-SK" sz="2800" b="1" dirty="0" smtClean="0">
                <a:solidFill>
                  <a:schemeClr val="bg1"/>
                </a:solidFill>
              </a:rPr>
              <a:t>metionín</a:t>
            </a:r>
          </a:p>
          <a:p>
            <a:pPr>
              <a:buClr>
                <a:srgbClr val="B2B2B2"/>
              </a:buClr>
            </a:pPr>
            <a:r>
              <a:rPr lang="sk-SK" sz="2800" b="1" dirty="0" smtClean="0">
                <a:solidFill>
                  <a:schemeClr val="bg1"/>
                </a:solidFill>
              </a:rPr>
              <a:t>treonín</a:t>
            </a:r>
          </a:p>
          <a:p>
            <a:pPr>
              <a:buClr>
                <a:srgbClr val="B2B2B2"/>
              </a:buClr>
            </a:pPr>
            <a:r>
              <a:rPr lang="sk-SK" sz="2800" b="1" dirty="0" smtClean="0">
                <a:solidFill>
                  <a:schemeClr val="bg1"/>
                </a:solidFill>
              </a:rPr>
              <a:t>tryptofan</a:t>
            </a:r>
          </a:p>
          <a:p>
            <a:pPr>
              <a:buClr>
                <a:srgbClr val="B2B2B2"/>
              </a:buClr>
            </a:pPr>
            <a:r>
              <a:rPr lang="sk-SK" sz="2800" b="1" dirty="0" smtClean="0">
                <a:solidFill>
                  <a:schemeClr val="bg1"/>
                </a:solidFill>
              </a:rPr>
              <a:t>valín</a:t>
            </a:r>
          </a:p>
        </p:txBody>
      </p:sp>
      <p:sp>
        <p:nvSpPr>
          <p:cNvPr id="10" name="Zástupný symbol obsahu 9"/>
          <p:cNvSpPr>
            <a:spLocks noGrp="1"/>
          </p:cNvSpPr>
          <p:nvPr>
            <p:ph sz="quarter" idx="4"/>
          </p:nvPr>
        </p:nvSpPr>
        <p:spPr>
          <a:xfrm>
            <a:off x="4645025" y="2000240"/>
            <a:ext cx="4041775" cy="4643470"/>
          </a:xfrm>
        </p:spPr>
        <p:txBody>
          <a:bodyPr>
            <a:normAutofit lnSpcReduction="10000"/>
          </a:bodyPr>
          <a:lstStyle/>
          <a:p>
            <a:pPr>
              <a:buClr>
                <a:srgbClr val="B2B2B2"/>
              </a:buClr>
            </a:pPr>
            <a:r>
              <a:rPr lang="sk-SK" dirty="0" err="1" smtClean="0">
                <a:solidFill>
                  <a:schemeClr val="bg1"/>
                </a:solidFill>
              </a:rPr>
              <a:t>alanín</a:t>
            </a:r>
            <a:endParaRPr lang="sk-SK" dirty="0" smtClean="0">
              <a:solidFill>
                <a:schemeClr val="bg1"/>
              </a:solidFill>
            </a:endParaRPr>
          </a:p>
          <a:p>
            <a:pPr>
              <a:buClr>
                <a:srgbClr val="B2B2B2"/>
              </a:buClr>
            </a:pPr>
            <a:r>
              <a:rPr lang="sk-SK" dirty="0" err="1" smtClean="0">
                <a:solidFill>
                  <a:schemeClr val="bg1"/>
                </a:solidFill>
              </a:rPr>
              <a:t>asparagín</a:t>
            </a:r>
            <a:endParaRPr lang="sk-SK" dirty="0" smtClean="0">
              <a:solidFill>
                <a:schemeClr val="bg1"/>
              </a:solidFill>
            </a:endParaRPr>
          </a:p>
          <a:p>
            <a:pPr>
              <a:buClr>
                <a:srgbClr val="B2B2B2"/>
              </a:buClr>
            </a:pPr>
            <a:r>
              <a:rPr lang="sk-SK" dirty="0" err="1" smtClean="0">
                <a:solidFill>
                  <a:schemeClr val="bg1"/>
                </a:solidFill>
              </a:rPr>
              <a:t>arginín</a:t>
            </a:r>
            <a:endParaRPr lang="sk-SK" dirty="0" smtClean="0">
              <a:solidFill>
                <a:schemeClr val="bg1"/>
              </a:solidFill>
            </a:endParaRPr>
          </a:p>
          <a:p>
            <a:pPr>
              <a:buClr>
                <a:srgbClr val="B2B2B2"/>
              </a:buClr>
            </a:pPr>
            <a:r>
              <a:rPr lang="sk-SK" dirty="0" err="1" smtClean="0">
                <a:solidFill>
                  <a:schemeClr val="bg1"/>
                </a:solidFill>
              </a:rPr>
              <a:t>cysteín</a:t>
            </a:r>
            <a:endParaRPr lang="sk-SK" dirty="0" smtClean="0">
              <a:solidFill>
                <a:schemeClr val="bg1"/>
              </a:solidFill>
            </a:endParaRPr>
          </a:p>
          <a:p>
            <a:pPr>
              <a:buClr>
                <a:srgbClr val="B2B2B2"/>
              </a:buClr>
            </a:pPr>
            <a:r>
              <a:rPr lang="sk-SK" dirty="0" err="1" smtClean="0">
                <a:solidFill>
                  <a:schemeClr val="bg1"/>
                </a:solidFill>
              </a:rPr>
              <a:t>glutamím</a:t>
            </a:r>
            <a:endParaRPr lang="sk-SK" dirty="0" smtClean="0">
              <a:solidFill>
                <a:schemeClr val="bg1"/>
              </a:solidFill>
            </a:endParaRPr>
          </a:p>
          <a:p>
            <a:pPr>
              <a:buClr>
                <a:srgbClr val="B2B2B2"/>
              </a:buClr>
            </a:pPr>
            <a:r>
              <a:rPr lang="sk-SK" dirty="0" err="1" smtClean="0">
                <a:solidFill>
                  <a:schemeClr val="bg1"/>
                </a:solidFill>
              </a:rPr>
              <a:t>glycín</a:t>
            </a:r>
            <a:endParaRPr lang="sk-SK" dirty="0" smtClean="0">
              <a:solidFill>
                <a:schemeClr val="bg1"/>
              </a:solidFill>
            </a:endParaRPr>
          </a:p>
          <a:p>
            <a:pPr>
              <a:buClr>
                <a:srgbClr val="B2B2B2"/>
              </a:buClr>
            </a:pPr>
            <a:r>
              <a:rPr lang="sk-SK" dirty="0" smtClean="0">
                <a:solidFill>
                  <a:schemeClr val="bg1"/>
                </a:solidFill>
              </a:rPr>
              <a:t>kyselina </a:t>
            </a:r>
            <a:r>
              <a:rPr lang="sk-SK" dirty="0" err="1" smtClean="0">
                <a:solidFill>
                  <a:schemeClr val="bg1"/>
                </a:solidFill>
              </a:rPr>
              <a:t>asparagová</a:t>
            </a:r>
            <a:endParaRPr lang="sk-SK" dirty="0" smtClean="0">
              <a:solidFill>
                <a:schemeClr val="bg1"/>
              </a:solidFill>
            </a:endParaRPr>
          </a:p>
          <a:p>
            <a:pPr>
              <a:buClr>
                <a:srgbClr val="B2B2B2"/>
              </a:buClr>
            </a:pPr>
            <a:r>
              <a:rPr lang="sk-SK" dirty="0" smtClean="0">
                <a:solidFill>
                  <a:schemeClr val="bg1"/>
                </a:solidFill>
              </a:rPr>
              <a:t>kyselina </a:t>
            </a:r>
            <a:r>
              <a:rPr lang="sk-SK" dirty="0" err="1" smtClean="0">
                <a:solidFill>
                  <a:schemeClr val="bg1"/>
                </a:solidFill>
              </a:rPr>
              <a:t>glutamová</a:t>
            </a:r>
            <a:endParaRPr lang="sk-SK" dirty="0" smtClean="0">
              <a:solidFill>
                <a:schemeClr val="bg1"/>
              </a:solidFill>
            </a:endParaRPr>
          </a:p>
          <a:p>
            <a:pPr>
              <a:buClr>
                <a:srgbClr val="B2B2B2"/>
              </a:buClr>
            </a:pPr>
            <a:r>
              <a:rPr lang="sk-SK" dirty="0" err="1" smtClean="0">
                <a:solidFill>
                  <a:schemeClr val="bg1"/>
                </a:solidFill>
              </a:rPr>
              <a:t>histidín</a:t>
            </a:r>
            <a:endParaRPr lang="sk-SK" dirty="0" smtClean="0">
              <a:solidFill>
                <a:schemeClr val="bg1"/>
              </a:solidFill>
            </a:endParaRPr>
          </a:p>
          <a:p>
            <a:pPr>
              <a:buClr>
                <a:srgbClr val="B2B2B2"/>
              </a:buClr>
            </a:pPr>
            <a:r>
              <a:rPr lang="sk-SK" dirty="0" err="1" smtClean="0">
                <a:solidFill>
                  <a:schemeClr val="bg1"/>
                </a:solidFill>
              </a:rPr>
              <a:t>prolín</a:t>
            </a:r>
            <a:endParaRPr lang="sk-SK" dirty="0" smtClean="0">
              <a:solidFill>
                <a:schemeClr val="bg1"/>
              </a:solidFill>
            </a:endParaRPr>
          </a:p>
          <a:p>
            <a:pPr>
              <a:buClr>
                <a:srgbClr val="B2B2B2"/>
              </a:buClr>
            </a:pPr>
            <a:r>
              <a:rPr lang="sk-SK" dirty="0" err="1" smtClean="0">
                <a:solidFill>
                  <a:schemeClr val="bg1"/>
                </a:solidFill>
              </a:rPr>
              <a:t>serín</a:t>
            </a:r>
            <a:endParaRPr lang="sk-SK" dirty="0" smtClean="0">
              <a:solidFill>
                <a:schemeClr val="bg1"/>
              </a:solidFill>
            </a:endParaRPr>
          </a:p>
          <a:p>
            <a:pPr>
              <a:buClr>
                <a:srgbClr val="B2B2B2"/>
              </a:buClr>
            </a:pPr>
            <a:r>
              <a:rPr lang="sk-SK" dirty="0" err="1" smtClean="0">
                <a:solidFill>
                  <a:schemeClr val="bg1"/>
                </a:solidFill>
              </a:rPr>
              <a:t>tyrozín</a:t>
            </a:r>
            <a:endParaRPr lang="sk-SK" dirty="0" smtClean="0">
              <a:solidFill>
                <a:schemeClr val="bg1"/>
              </a:solidFill>
            </a:endParaRPr>
          </a:p>
          <a:p>
            <a:pPr>
              <a:buClr>
                <a:srgbClr val="B2B2B2"/>
              </a:buClr>
            </a:pPr>
            <a:endParaRPr lang="sk-SK" dirty="0" smtClean="0">
              <a:solidFill>
                <a:schemeClr val="bg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28596" y="285728"/>
            <a:ext cx="8229600" cy="918418"/>
          </a:xfrm>
          <a:prstGeom prst="rect">
            <a:avLst/>
          </a:prstGeom>
        </p:spPr>
        <p:txBody>
          <a:bodyPr vert="horz" lIns="0" tIns="45720" rIns="0" bIns="0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D9D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Aminokyseliny</a:t>
            </a:r>
            <a:endParaRPr kumimoji="0" lang="sk-SK" sz="6000" b="1" i="0" u="none" strike="noStrike" kern="1200" cap="none" spc="0" normalizeH="0" baseline="0" noProof="0" dirty="0">
              <a:ln>
                <a:noFill/>
              </a:ln>
              <a:solidFill>
                <a:srgbClr val="FFD9D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 Box 73"/>
          <p:cNvSpPr txBox="1">
            <a:spLocks noChangeArrowheads="1"/>
          </p:cNvSpPr>
          <p:nvPr/>
        </p:nvSpPr>
        <p:spPr bwMode="auto">
          <a:xfrm>
            <a:off x="1692275" y="6237288"/>
            <a:ext cx="2087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sk-SK" dirty="0">
                <a:hlinkClick r:id="rId2" action="ppaction://hlinksldjump"/>
              </a:rPr>
              <a:t>Kontrolné otázky</a:t>
            </a:r>
            <a:endParaRPr lang="sk-SK" dirty="0"/>
          </a:p>
        </p:txBody>
      </p:sp>
      <p:sp>
        <p:nvSpPr>
          <p:cNvPr id="12" name="Rectangle 72"/>
          <p:cNvSpPr>
            <a:spLocks noChangeArrowheads="1"/>
          </p:cNvSpPr>
          <p:nvPr/>
        </p:nvSpPr>
        <p:spPr bwMode="auto">
          <a:xfrm>
            <a:off x="684213" y="6237288"/>
            <a:ext cx="829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sk-SK" dirty="0" smtClean="0">
                <a:hlinkClick r:id="rId3" action="ppaction://hlinksldjump"/>
              </a:rPr>
              <a:t>Obsah</a:t>
            </a:r>
            <a:endParaRPr kumimoji="1" lang="sk-SK" dirty="0"/>
          </a:p>
        </p:txBody>
      </p:sp>
      <p:sp>
        <p:nvSpPr>
          <p:cNvPr id="13" name="Šípka doprava 12">
            <a:hlinkClick r:id="rId4" action="ppaction://hlinksldjump"/>
          </p:cNvPr>
          <p:cNvSpPr/>
          <p:nvPr/>
        </p:nvSpPr>
        <p:spPr>
          <a:xfrm>
            <a:off x="7885113" y="6237288"/>
            <a:ext cx="28733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4" name="Rectangle 1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235825" y="6092825"/>
            <a:ext cx="4937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  <a:hlinkClick r:id="rId5" action="ppaction://hlinksldjump"/>
              </a:rPr>
              <a:t></a:t>
            </a:r>
            <a:endParaRPr lang="sk-SK" sz="2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 3" pitchFamily="18" charset="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ctr"/>
            <a:r>
              <a:rPr lang="sk-SK" sz="5400" b="1" dirty="0" smtClean="0"/>
              <a:t>Štruktúra bielkovín 3 a 4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28596" y="1643050"/>
            <a:ext cx="4857784" cy="4434840"/>
          </a:xfrm>
        </p:spPr>
        <p:txBody>
          <a:bodyPr>
            <a:normAutofit/>
          </a:bodyPr>
          <a:lstStyle/>
          <a:p>
            <a:pPr>
              <a:buClr>
                <a:srgbClr val="B2B2B2"/>
              </a:buClr>
            </a:pPr>
            <a:r>
              <a:rPr lang="sk-SK" b="1" dirty="0" smtClean="0">
                <a:solidFill>
                  <a:schemeClr val="bg1"/>
                </a:solidFill>
              </a:rPr>
              <a:t>Terciárna</a:t>
            </a:r>
            <a:r>
              <a:rPr lang="sk-SK" dirty="0" smtClean="0">
                <a:solidFill>
                  <a:schemeClr val="bg1"/>
                </a:solidFill>
              </a:rPr>
              <a:t> –</a:t>
            </a:r>
            <a:r>
              <a:rPr lang="sk-SK" dirty="0" smtClean="0">
                <a:solidFill>
                  <a:srgbClr val="B2B2B2"/>
                </a:solidFill>
              </a:rPr>
              <a:t> </a:t>
            </a:r>
            <a:br>
              <a:rPr lang="sk-SK" dirty="0" smtClean="0">
                <a:solidFill>
                  <a:srgbClr val="B2B2B2"/>
                </a:solidFill>
              </a:rPr>
            </a:br>
            <a:r>
              <a:rPr lang="sk-SK" sz="2200" dirty="0" smtClean="0">
                <a:solidFill>
                  <a:srgbClr val="FFFFFF"/>
                </a:solidFill>
              </a:rPr>
              <a:t>Celkové usporiadanie sekundárnych štruktúr do výsledného usporiadania molekuly</a:t>
            </a:r>
            <a:endParaRPr lang="sk-SK" sz="2200" dirty="0" smtClean="0"/>
          </a:p>
          <a:p>
            <a:pPr>
              <a:buClr>
                <a:srgbClr val="B2B2B2"/>
              </a:buClr>
            </a:pPr>
            <a:endParaRPr lang="sk-SK" dirty="0" smtClean="0"/>
          </a:p>
          <a:p>
            <a:pPr>
              <a:buClr>
                <a:srgbClr val="B2B2B2"/>
              </a:buClr>
              <a:buNone/>
            </a:pPr>
            <a:endParaRPr lang="sk-SK" b="1" dirty="0" smtClean="0">
              <a:solidFill>
                <a:srgbClr val="B2B2B2"/>
              </a:solidFill>
            </a:endParaRPr>
          </a:p>
          <a:p>
            <a:pPr>
              <a:buClr>
                <a:srgbClr val="B2B2B2"/>
              </a:buClr>
            </a:pPr>
            <a:r>
              <a:rPr lang="sk-SK" b="1" dirty="0" smtClean="0">
                <a:solidFill>
                  <a:schemeClr val="bg1"/>
                </a:solidFill>
              </a:rPr>
              <a:t>Kvartérna –</a:t>
            </a:r>
            <a:r>
              <a:rPr lang="sk-SK" b="1" dirty="0" smtClean="0">
                <a:solidFill>
                  <a:srgbClr val="B2B2B2"/>
                </a:solidFill>
              </a:rPr>
              <a:t/>
            </a:r>
            <a:br>
              <a:rPr lang="sk-SK" b="1" dirty="0" smtClean="0">
                <a:solidFill>
                  <a:srgbClr val="B2B2B2"/>
                </a:solidFill>
              </a:rPr>
            </a:br>
            <a:r>
              <a:rPr lang="sk-SK" sz="2200" dirty="0" smtClean="0">
                <a:solidFill>
                  <a:srgbClr val="FFFFFF"/>
                </a:solidFill>
              </a:rPr>
              <a:t>Spôsob spojenia niekoľkých </a:t>
            </a:r>
            <a:r>
              <a:rPr lang="sk-SK" sz="2200" dirty="0" err="1" smtClean="0">
                <a:solidFill>
                  <a:srgbClr val="FFFFFF"/>
                </a:solidFill>
              </a:rPr>
              <a:t>polypeptidových</a:t>
            </a:r>
            <a:r>
              <a:rPr lang="sk-SK" sz="2200" dirty="0" smtClean="0">
                <a:solidFill>
                  <a:srgbClr val="FFFFFF"/>
                </a:solidFill>
              </a:rPr>
              <a:t> reťazcov do jednej funkčnej molekuly</a:t>
            </a:r>
            <a:endParaRPr lang="sk-SK" sz="2200" dirty="0">
              <a:solidFill>
                <a:srgbClr val="FFFFFF"/>
              </a:solidFill>
            </a:endParaRPr>
          </a:p>
        </p:txBody>
      </p:sp>
      <p:pic>
        <p:nvPicPr>
          <p:cNvPr id="10" name="Obrázok 9" descr="terciarna_struktur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1428736"/>
            <a:ext cx="2428892" cy="2410303"/>
          </a:xfrm>
          <a:prstGeom prst="rect">
            <a:avLst/>
          </a:prstGeom>
        </p:spPr>
      </p:pic>
      <p:pic>
        <p:nvPicPr>
          <p:cNvPr id="11" name="Obrázok 10" descr="kvarterna_struktur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3857628"/>
            <a:ext cx="2428892" cy="2301361"/>
          </a:xfrm>
          <a:prstGeom prst="rect">
            <a:avLst/>
          </a:prstGeom>
        </p:spPr>
      </p:pic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1692275" y="6237288"/>
            <a:ext cx="2087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sk-SK" dirty="0">
                <a:hlinkClick r:id="rId4" action="ppaction://hlinksldjump"/>
              </a:rPr>
              <a:t>Kontrolné otázky</a:t>
            </a:r>
            <a:endParaRPr lang="sk-SK" dirty="0"/>
          </a:p>
        </p:txBody>
      </p:sp>
      <p:sp>
        <p:nvSpPr>
          <p:cNvPr id="7" name="Rectangle 72"/>
          <p:cNvSpPr>
            <a:spLocks noChangeArrowheads="1"/>
          </p:cNvSpPr>
          <p:nvPr/>
        </p:nvSpPr>
        <p:spPr bwMode="auto">
          <a:xfrm>
            <a:off x="684213" y="6237288"/>
            <a:ext cx="829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sk-SK" dirty="0" smtClean="0">
                <a:hlinkClick r:id="rId5" action="ppaction://hlinksldjump"/>
              </a:rPr>
              <a:t>Obsah</a:t>
            </a:r>
            <a:endParaRPr kumimoji="1" lang="sk-SK" dirty="0"/>
          </a:p>
        </p:txBody>
      </p:sp>
      <p:sp>
        <p:nvSpPr>
          <p:cNvPr id="8" name="Šípka doprava 7">
            <a:hlinkClick r:id="rId6" action="ppaction://hlinksldjump"/>
          </p:cNvPr>
          <p:cNvSpPr/>
          <p:nvPr/>
        </p:nvSpPr>
        <p:spPr>
          <a:xfrm>
            <a:off x="7885113" y="6237288"/>
            <a:ext cx="28733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9" name="Rectangle 1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235825" y="6092825"/>
            <a:ext cx="4937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  <a:hlinkClick r:id="rId7" action="ppaction://hlinksldjump"/>
              </a:rPr>
              <a:t></a:t>
            </a:r>
            <a:endParaRPr lang="sk-SK" sz="2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 3" pitchFamily="18" charset="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989856"/>
          </a:xfrm>
        </p:spPr>
        <p:txBody>
          <a:bodyPr>
            <a:normAutofit/>
          </a:bodyPr>
          <a:lstStyle/>
          <a:p>
            <a:pPr algn="ctr"/>
            <a:r>
              <a:rPr lang="sk-SK" sz="6000" b="1" dirty="0" smtClean="0"/>
              <a:t>Denaturácia bielkovín</a:t>
            </a:r>
            <a:endParaRPr lang="sk-SK" sz="60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04" cy="4389120"/>
          </a:xfrm>
        </p:spPr>
        <p:txBody>
          <a:bodyPr>
            <a:normAutofit lnSpcReduction="10000"/>
          </a:bodyPr>
          <a:lstStyle/>
          <a:p>
            <a:pPr>
              <a:buClr>
                <a:srgbClr val="B2B2B2"/>
              </a:buClr>
            </a:pPr>
            <a:r>
              <a:rPr lang="sk-SK" dirty="0" smtClean="0">
                <a:solidFill>
                  <a:srgbClr val="FFFFFF"/>
                </a:solidFill>
              </a:rPr>
              <a:t>Denaturácia je strata prirodzených biologických vlastnosti  bielkovín vplyvom :</a:t>
            </a:r>
          </a:p>
          <a:p>
            <a:pPr lvl="1">
              <a:buClr>
                <a:srgbClr val="B2B2B2"/>
              </a:buClr>
            </a:pPr>
            <a:r>
              <a:rPr lang="sk-SK" dirty="0" smtClean="0">
                <a:solidFill>
                  <a:srgbClr val="FFFFFF"/>
                </a:solidFill>
              </a:rPr>
              <a:t>Tlaku</a:t>
            </a:r>
          </a:p>
          <a:p>
            <a:pPr lvl="1">
              <a:buClr>
                <a:srgbClr val="B2B2B2"/>
              </a:buClr>
            </a:pPr>
            <a:r>
              <a:rPr lang="sk-SK" dirty="0" smtClean="0">
                <a:solidFill>
                  <a:srgbClr val="FFFFFF"/>
                </a:solidFill>
              </a:rPr>
              <a:t>Teploty</a:t>
            </a:r>
          </a:p>
          <a:p>
            <a:pPr lvl="1">
              <a:buClr>
                <a:srgbClr val="B2B2B2"/>
              </a:buClr>
            </a:pPr>
            <a:r>
              <a:rPr lang="sk-SK" dirty="0" smtClean="0">
                <a:solidFill>
                  <a:srgbClr val="FFFFFF"/>
                </a:solidFill>
              </a:rPr>
              <a:t>Žiarenia</a:t>
            </a:r>
          </a:p>
          <a:p>
            <a:pPr lvl="1">
              <a:buClr>
                <a:srgbClr val="B2B2B2"/>
              </a:buClr>
            </a:pPr>
            <a:r>
              <a:rPr lang="sk-SK" dirty="0" smtClean="0">
                <a:solidFill>
                  <a:srgbClr val="FFFFFF"/>
                </a:solidFill>
              </a:rPr>
              <a:t>pH</a:t>
            </a:r>
          </a:p>
          <a:p>
            <a:pPr lvl="1">
              <a:buClr>
                <a:srgbClr val="B2B2B2"/>
              </a:buClr>
            </a:pPr>
            <a:r>
              <a:rPr lang="sk-SK" dirty="0" smtClean="0">
                <a:solidFill>
                  <a:srgbClr val="FFFFFF"/>
                </a:solidFill>
              </a:rPr>
              <a:t>Mechanickým</a:t>
            </a:r>
          </a:p>
          <a:p>
            <a:pPr lvl="1">
              <a:buClr>
                <a:srgbClr val="B2B2B2"/>
              </a:buClr>
            </a:pPr>
            <a:r>
              <a:rPr lang="sk-SK" dirty="0" smtClean="0">
                <a:solidFill>
                  <a:srgbClr val="FFFFFF"/>
                </a:solidFill>
              </a:rPr>
              <a:t>Ťažkých kovov</a:t>
            </a:r>
          </a:p>
          <a:p>
            <a:pPr>
              <a:buClr>
                <a:srgbClr val="B2B2B2"/>
              </a:buClr>
              <a:buNone/>
            </a:pPr>
            <a:r>
              <a:rPr lang="sk-SK" dirty="0" smtClean="0">
                <a:solidFill>
                  <a:srgbClr val="FFFFFF"/>
                </a:solidFill>
              </a:rPr>
              <a:t>	Pri denaturácií dochádza k zmene usporiadania molekuly ale primárna štruktúra (poradie aminokyselín)a výživová hodnota sa nemení.</a:t>
            </a:r>
          </a:p>
          <a:p>
            <a:pPr lvl="1">
              <a:buClr>
                <a:srgbClr val="B2B2B2"/>
              </a:buClr>
            </a:pPr>
            <a:endParaRPr lang="sk-SK" dirty="0">
              <a:solidFill>
                <a:srgbClr val="FFFFFF"/>
              </a:solidFill>
            </a:endParaRPr>
          </a:p>
        </p:txBody>
      </p:sp>
      <p:sp>
        <p:nvSpPr>
          <p:cNvPr id="4" name="Text Box 73"/>
          <p:cNvSpPr txBox="1">
            <a:spLocks noChangeArrowheads="1"/>
          </p:cNvSpPr>
          <p:nvPr/>
        </p:nvSpPr>
        <p:spPr bwMode="auto">
          <a:xfrm>
            <a:off x="1692275" y="6237288"/>
            <a:ext cx="2087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sk-SK" dirty="0">
                <a:hlinkClick r:id="rId2" action="ppaction://hlinksldjump"/>
              </a:rPr>
              <a:t>Kontrolné otázky</a:t>
            </a:r>
            <a:endParaRPr lang="sk-SK" dirty="0"/>
          </a:p>
        </p:txBody>
      </p:sp>
      <p:sp>
        <p:nvSpPr>
          <p:cNvPr id="5" name="Rectangle 72"/>
          <p:cNvSpPr>
            <a:spLocks noChangeArrowheads="1"/>
          </p:cNvSpPr>
          <p:nvPr/>
        </p:nvSpPr>
        <p:spPr bwMode="auto">
          <a:xfrm>
            <a:off x="684213" y="6237288"/>
            <a:ext cx="829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sk-SK" dirty="0" smtClean="0">
                <a:hlinkClick r:id="rId3" action="ppaction://hlinksldjump"/>
              </a:rPr>
              <a:t>Obsah</a:t>
            </a:r>
            <a:endParaRPr kumimoji="1" lang="sk-SK" dirty="0"/>
          </a:p>
        </p:txBody>
      </p:sp>
      <p:sp>
        <p:nvSpPr>
          <p:cNvPr id="6" name="Šípka doprava 5">
            <a:hlinkClick r:id="rId4" action="ppaction://hlinksldjump"/>
          </p:cNvPr>
          <p:cNvSpPr/>
          <p:nvPr/>
        </p:nvSpPr>
        <p:spPr>
          <a:xfrm>
            <a:off x="7885113" y="6237288"/>
            <a:ext cx="28733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7" name="Rectangle 1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235825" y="6092825"/>
            <a:ext cx="4937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  <a:hlinkClick r:id="rId5" action="ppaction://hlinksldjump"/>
              </a:rPr>
              <a:t></a:t>
            </a:r>
            <a:endParaRPr lang="sk-SK" sz="2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 3" pitchFamily="18" charset="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Vlastná 12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9D9"/>
      </a:hlink>
      <a:folHlink>
        <a:srgbClr val="842F73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2497</TotalTime>
  <Words>328</Words>
  <Application>Microsoft Office PowerPoint</Application>
  <PresentationFormat>Prezentácia na obrazovke (4:3)</PresentationFormat>
  <Paragraphs>163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Tok</vt:lpstr>
      <vt:lpstr>Bielkoviny</vt:lpstr>
      <vt:lpstr>OBSAH</vt:lpstr>
      <vt:lpstr>Definícia bielkovín</vt:lpstr>
      <vt:lpstr>Funkcia bielkovín</vt:lpstr>
      <vt:lpstr>Rozdelenie bielkovín</vt:lpstr>
      <vt:lpstr>Štruktúra bielkovín 1 a 2</vt:lpstr>
      <vt:lpstr>Prezentácia programu PowerPoint</vt:lpstr>
      <vt:lpstr>Štruktúra bielkovín 3 a 4</vt:lpstr>
      <vt:lpstr>Denaturácia bielkovín</vt:lpstr>
      <vt:lpstr>Bielkoviny a výživa</vt:lpstr>
      <vt:lpstr>Zdroje bielkovín</vt:lpstr>
      <vt:lpstr>Kontrolné otázky</vt:lpstr>
      <vt:lpstr>Ďakujeme za pozornosť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LIPIDY</dc:title>
  <dc:creator>SB</dc:creator>
  <cp:lastModifiedBy>Ucitel1</cp:lastModifiedBy>
  <cp:revision>36</cp:revision>
  <dcterms:created xsi:type="dcterms:W3CDTF">2014-04-04T10:37:12Z</dcterms:created>
  <dcterms:modified xsi:type="dcterms:W3CDTF">2015-03-11T19:58:01Z</dcterms:modified>
</cp:coreProperties>
</file>