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3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CC33"/>
    <a:srgbClr val="B6F2F8"/>
    <a:srgbClr val="71AAFF"/>
    <a:srgbClr val="0066FF"/>
    <a:srgbClr val="0000CC"/>
    <a:srgbClr val="FFC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AAFF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961EF-B1D4-411A-8614-C34E6BE59F18}" type="datetimeFigureOut">
              <a:rPr lang="sk-SK" smtClean="0"/>
              <a:pPr/>
              <a:t>11. 3. 2015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4E80-7358-4177-BBA6-B9AAA97D74F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15.jpeg"/><Relationship Id="rId7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slide" Target="slide17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2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4.xml"/><Relationship Id="rId5" Type="http://schemas.openxmlformats.org/officeDocument/2006/relationships/slide" Target="slide6.xml"/><Relationship Id="rId10" Type="http://schemas.openxmlformats.org/officeDocument/2006/relationships/slide" Target="slide13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214447"/>
          </a:xfrm>
        </p:spPr>
        <p:txBody>
          <a:bodyPr>
            <a:normAutofit/>
          </a:bodyPr>
          <a:lstStyle/>
          <a:p>
            <a:r>
              <a:rPr lang="sk-SK" sz="6600" b="1" dirty="0" smtClean="0">
                <a:solidFill>
                  <a:srgbClr val="0000CC"/>
                </a:solidFill>
              </a:rPr>
              <a:t>Sacharidy</a:t>
            </a:r>
            <a:endParaRPr lang="sk-SK" sz="6600" b="1" dirty="0">
              <a:solidFill>
                <a:srgbClr val="0000CC"/>
              </a:solidFill>
            </a:endParaRPr>
          </a:p>
        </p:txBody>
      </p:sp>
      <p:pic>
        <p:nvPicPr>
          <p:cNvPr id="4" name="Obrázok 3" descr="cuk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214686"/>
            <a:ext cx="1857388" cy="1411615"/>
          </a:xfrm>
          <a:prstGeom prst="rect">
            <a:avLst/>
          </a:prstGeom>
        </p:spPr>
      </p:pic>
      <p:pic>
        <p:nvPicPr>
          <p:cNvPr id="5" name="Obrázok 4" descr="ovoc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1571612"/>
            <a:ext cx="2357453" cy="1388729"/>
          </a:xfrm>
          <a:prstGeom prst="rect">
            <a:avLst/>
          </a:prstGeom>
        </p:spPr>
      </p:pic>
      <p:pic>
        <p:nvPicPr>
          <p:cNvPr id="6" name="Obrázok 5" descr="mliek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214686"/>
            <a:ext cx="1347887" cy="1428760"/>
          </a:xfrm>
          <a:prstGeom prst="rect">
            <a:avLst/>
          </a:prstGeom>
        </p:spPr>
      </p:pic>
      <p:pic>
        <p:nvPicPr>
          <p:cNvPr id="7" name="Obrázok 6" descr="maltoz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3214686"/>
            <a:ext cx="2033441" cy="1428760"/>
          </a:xfrm>
          <a:prstGeom prst="rect">
            <a:avLst/>
          </a:prstGeom>
        </p:spPr>
      </p:pic>
      <p:pic>
        <p:nvPicPr>
          <p:cNvPr id="8" name="Obrázok 7" descr="me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760" y="1214422"/>
            <a:ext cx="1357322" cy="1696653"/>
          </a:xfrm>
          <a:prstGeom prst="rect">
            <a:avLst/>
          </a:prstGeom>
        </p:spPr>
      </p:pic>
      <p:pic>
        <p:nvPicPr>
          <p:cNvPr id="9" name="Obrázok 8" descr="obili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28662" y="5000636"/>
            <a:ext cx="2000264" cy="1271423"/>
          </a:xfrm>
          <a:prstGeom prst="rect">
            <a:avLst/>
          </a:prstGeom>
        </p:spPr>
      </p:pic>
      <p:pic>
        <p:nvPicPr>
          <p:cNvPr id="10" name="Obrázok 9" descr="zemiaky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1868" y="5000636"/>
            <a:ext cx="1571636" cy="1278263"/>
          </a:xfrm>
          <a:prstGeom prst="rect">
            <a:avLst/>
          </a:prstGeom>
        </p:spPr>
      </p:pic>
      <p:pic>
        <p:nvPicPr>
          <p:cNvPr id="12" name="Obrázok 11" descr="drev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15008" y="5000636"/>
            <a:ext cx="1714512" cy="1285884"/>
          </a:xfrm>
          <a:prstGeom prst="rect">
            <a:avLst/>
          </a:prstGeom>
        </p:spPr>
      </p:pic>
      <p:pic>
        <p:nvPicPr>
          <p:cNvPr id="13" name="Obrázok 12" descr="glukóza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8662" y="1500174"/>
            <a:ext cx="1500198" cy="145496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sk-SK" sz="2400" dirty="0" smtClean="0">
                <a:solidFill>
                  <a:srgbClr val="000099"/>
                </a:solidFill>
              </a:rPr>
              <a:t>(</a:t>
            </a:r>
            <a:r>
              <a:rPr lang="sk-SK" sz="2400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C</a:t>
            </a:r>
            <a:r>
              <a:rPr lang="sk-SK" sz="2400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6</a:t>
            </a:r>
            <a:r>
              <a:rPr lang="sk-SK" sz="2400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sk-SK" sz="2400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10</a:t>
            </a:r>
            <a:r>
              <a:rPr lang="sk-SK" sz="2400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O</a:t>
            </a:r>
            <a:r>
              <a:rPr lang="sk-SK" sz="2400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5</a:t>
            </a:r>
            <a:r>
              <a:rPr lang="sk-SK" sz="2400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)</a:t>
            </a:r>
            <a:r>
              <a:rPr lang="sk-SK" sz="2400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n</a:t>
            </a:r>
            <a:endParaRPr lang="sk-SK" sz="2400" dirty="0" smtClean="0">
              <a:solidFill>
                <a:srgbClr val="000099"/>
              </a:solidFill>
            </a:endParaRPr>
          </a:p>
          <a:p>
            <a:r>
              <a:rPr lang="sk-SK" sz="2000" dirty="0" smtClean="0">
                <a:solidFill>
                  <a:srgbClr val="000099"/>
                </a:solidFill>
              </a:rPr>
              <a:t>Skladajú sa z veľkého počtu </a:t>
            </a:r>
            <a:r>
              <a:rPr lang="sk-SK" sz="2000" dirty="0" err="1" smtClean="0">
                <a:solidFill>
                  <a:srgbClr val="000099"/>
                </a:solidFill>
              </a:rPr>
              <a:t>monosacharidov</a:t>
            </a:r>
            <a:r>
              <a:rPr lang="sk-SK" sz="2000" dirty="0" smtClean="0">
                <a:solidFill>
                  <a:srgbClr val="000099"/>
                </a:solidFill>
              </a:rPr>
              <a:t> najmä glukózy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Vo vode sa zvyčajne nerozpúšťajú, len napučiavajú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Nemajú sladkú chuť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Pre organizmy sú to látky zásobné alebo stavebné</a:t>
            </a:r>
          </a:p>
          <a:p>
            <a:pPr>
              <a:buNone/>
            </a:pPr>
            <a:endParaRPr lang="sk-SK" sz="2000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sk-SK" sz="2400" dirty="0" smtClean="0">
                <a:solidFill>
                  <a:srgbClr val="000099"/>
                </a:solidFill>
              </a:rPr>
              <a:t>      </a:t>
            </a:r>
            <a:r>
              <a:rPr lang="sk-SK" sz="2800" dirty="0" smtClean="0">
                <a:solidFill>
                  <a:srgbClr val="000099"/>
                </a:solidFill>
              </a:rPr>
              <a:t>K polysacharidom patria</a:t>
            </a:r>
            <a:r>
              <a:rPr lang="sk-SK" sz="2400" dirty="0" smtClean="0">
                <a:solidFill>
                  <a:srgbClr val="000099"/>
                </a:solidFill>
              </a:rPr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sk-SK" dirty="0" smtClean="0">
                <a:solidFill>
                  <a:srgbClr val="000099"/>
                </a:solidFill>
              </a:rPr>
              <a:t>Škrob</a:t>
            </a:r>
          </a:p>
          <a:p>
            <a:pPr lvl="2">
              <a:buFont typeface="Wingdings" pitchFamily="2" charset="2"/>
              <a:buChar char="Ø"/>
            </a:pPr>
            <a:r>
              <a:rPr lang="sk-SK" dirty="0" smtClean="0">
                <a:solidFill>
                  <a:srgbClr val="000099"/>
                </a:solidFill>
              </a:rPr>
              <a:t>Celulóza</a:t>
            </a:r>
          </a:p>
          <a:p>
            <a:pPr lvl="2">
              <a:buFont typeface="Wingdings" pitchFamily="2" charset="2"/>
              <a:buChar char="Ø"/>
            </a:pPr>
            <a:r>
              <a:rPr lang="sk-SK" dirty="0" smtClean="0">
                <a:solidFill>
                  <a:srgbClr val="000099"/>
                </a:solidFill>
              </a:rPr>
              <a:t>Glykogén</a:t>
            </a:r>
          </a:p>
          <a:p>
            <a:pPr>
              <a:buNone/>
            </a:pPr>
            <a:endParaRPr lang="sk-SK" sz="2000" dirty="0" smtClean="0">
              <a:solidFill>
                <a:srgbClr val="000099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Polysacharidy</a:t>
            </a:r>
            <a:endParaRPr lang="sk-SK" sz="6000" dirty="0"/>
          </a:p>
        </p:txBody>
      </p:sp>
      <p:sp>
        <p:nvSpPr>
          <p:cNvPr id="5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8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9" name="Šípka doprava 8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35729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k-SK" sz="2000" dirty="0" smtClean="0">
                <a:solidFill>
                  <a:srgbClr val="000099"/>
                </a:solidFill>
              </a:rPr>
              <a:t>Je konečným produktom fotosyntézy rastlín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Tvorí zásobnú zložku rastlín 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Skladá sa z </a:t>
            </a:r>
            <a:r>
              <a:rPr lang="sk-SK" sz="2000" dirty="0" err="1" smtClean="0">
                <a:solidFill>
                  <a:srgbClr val="000099"/>
                </a:solidFill>
              </a:rPr>
              <a:t>amylózy</a:t>
            </a:r>
            <a:r>
              <a:rPr lang="sk-SK" sz="2000" dirty="0" smtClean="0">
                <a:solidFill>
                  <a:srgbClr val="000099"/>
                </a:solidFill>
              </a:rPr>
              <a:t> a </a:t>
            </a:r>
            <a:r>
              <a:rPr lang="sk-SK" sz="2000" dirty="0" err="1" smtClean="0">
                <a:solidFill>
                  <a:srgbClr val="000099"/>
                </a:solidFill>
              </a:rPr>
              <a:t>amylopektínu</a:t>
            </a:r>
            <a:r>
              <a:rPr lang="sk-SK" sz="2000" dirty="0" smtClean="0">
                <a:solidFill>
                  <a:srgbClr val="000099"/>
                </a:solidFill>
              </a:rPr>
              <a:t>.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V studenej vode sa nerozpúšťa 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Má zrnitú štruktúru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Stavebnou jednotkou oboch zložiek je glukóza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 Hlavným zdrojom škrobu sú časti rastlín</a:t>
            </a:r>
            <a:br>
              <a:rPr lang="sk-SK" sz="2000" dirty="0" smtClean="0">
                <a:solidFill>
                  <a:srgbClr val="000099"/>
                </a:solidFill>
              </a:rPr>
            </a:br>
            <a:r>
              <a:rPr lang="sk-SK" sz="2000" dirty="0" smtClean="0">
                <a:solidFill>
                  <a:srgbClr val="000099"/>
                </a:solidFill>
              </a:rPr>
              <a:t> (korene, hľuzy, plody, semená)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 Zemiakové hľuzy majú až 20% škrobu, obilniny až 50-80%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 Škrob je základná zložka potravy.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Používa sa v potravinárstve, farmácií, výrobe lepidiel, výrobe púdrov, textilnom priemysle 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Nie je alkoholicky priamo skvasiteľný</a:t>
            </a:r>
            <a:endParaRPr lang="sk-SK" sz="2000" dirty="0">
              <a:solidFill>
                <a:srgbClr val="000099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Škrob</a:t>
            </a:r>
            <a:endParaRPr lang="sk-SK" sz="6000" dirty="0"/>
          </a:p>
        </p:txBody>
      </p:sp>
      <p:pic>
        <p:nvPicPr>
          <p:cNvPr id="5" name="Obrázok 4" descr="kukuricny-skro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785926"/>
            <a:ext cx="1285874" cy="1285874"/>
          </a:xfrm>
          <a:prstGeom prst="rect">
            <a:avLst/>
          </a:prstGeom>
        </p:spPr>
      </p:pic>
      <p:pic>
        <p:nvPicPr>
          <p:cNvPr id="6" name="Obrázok 5" descr="škro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785926"/>
            <a:ext cx="1285884" cy="1285884"/>
          </a:xfrm>
          <a:prstGeom prst="rect">
            <a:avLst/>
          </a:prstGeom>
        </p:spPr>
      </p:pic>
      <p:pic>
        <p:nvPicPr>
          <p:cNvPr id="7" name="Obrázok 6" descr="pšenšk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5206" y="1785926"/>
            <a:ext cx="1285884" cy="1285884"/>
          </a:xfrm>
          <a:prstGeom prst="rect">
            <a:avLst/>
          </a:prstGeom>
        </p:spPr>
      </p:pic>
      <p:pic>
        <p:nvPicPr>
          <p:cNvPr id="8" name="Obrázok 7" descr="zemiak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578" y="3286124"/>
            <a:ext cx="1500198" cy="1220160"/>
          </a:xfrm>
          <a:prstGeom prst="rect">
            <a:avLst/>
          </a:prstGeom>
        </p:spPr>
      </p:pic>
      <p:pic>
        <p:nvPicPr>
          <p:cNvPr id="9" name="Obrázok 8" descr="obili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86512" y="5000636"/>
            <a:ext cx="2000264" cy="1271423"/>
          </a:xfrm>
          <a:prstGeom prst="rect">
            <a:avLst/>
          </a:prstGeom>
        </p:spPr>
      </p:pic>
      <p:sp>
        <p:nvSpPr>
          <p:cNvPr id="10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7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13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14" name="Šípka doprava 13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8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solidFill>
                  <a:srgbClr val="000099"/>
                </a:solidFill>
              </a:rPr>
              <a:t>Je najrozšírenejšia organická látka v prírode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Je súčasťou stien rastlinných buniek – tvorí stavebnú zložku rastlín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Má vláknitú štruktúru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Skladá sa z viac ako 1000 molekúl glukózy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Vo vode nie je rozpustná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Čistá sa nachádza v bavlne a viazaná s inými látkami(lignín) v dreve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Je hlavnou živinou pre bylinožravce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Vyrába sa z dreva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Je hlavnou zložkou papiera a bavlny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Vyrába sa z nej viskóza, celofán a strelný prach</a:t>
            </a:r>
          </a:p>
          <a:p>
            <a:endParaRPr lang="sk-SK" sz="2000" dirty="0" smtClean="0">
              <a:solidFill>
                <a:srgbClr val="000099"/>
              </a:solidFill>
            </a:endParaRPr>
          </a:p>
          <a:p>
            <a:endParaRPr lang="sk-SK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Celulóza</a:t>
            </a:r>
            <a:endParaRPr lang="sk-SK" sz="6000" dirty="0"/>
          </a:p>
        </p:txBody>
      </p:sp>
      <p:pic>
        <p:nvPicPr>
          <p:cNvPr id="5" name="Obrázok 4" descr="celulo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357430"/>
            <a:ext cx="1357312" cy="1176337"/>
          </a:xfrm>
          <a:prstGeom prst="rect">
            <a:avLst/>
          </a:prstGeom>
        </p:spPr>
      </p:pic>
      <p:pic>
        <p:nvPicPr>
          <p:cNvPr id="6" name="Obrázok 5" descr="bavl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786190"/>
            <a:ext cx="1190628" cy="1190628"/>
          </a:xfrm>
          <a:prstGeom prst="rect">
            <a:avLst/>
          </a:prstGeom>
        </p:spPr>
      </p:pic>
      <p:pic>
        <p:nvPicPr>
          <p:cNvPr id="8" name="Obrázok 7" descr="strelbav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5072074"/>
            <a:ext cx="1583529" cy="1055686"/>
          </a:xfrm>
          <a:prstGeom prst="rect">
            <a:avLst/>
          </a:prstGeom>
        </p:spPr>
      </p:pic>
      <p:pic>
        <p:nvPicPr>
          <p:cNvPr id="7" name="Obrázok 6" descr="drev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57950" y="1071546"/>
            <a:ext cx="1357322" cy="1017992"/>
          </a:xfrm>
          <a:prstGeom prst="rect">
            <a:avLst/>
          </a:prstGeom>
        </p:spPr>
      </p:pic>
      <p:sp>
        <p:nvSpPr>
          <p:cNvPr id="9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6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12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13" name="Šípka doprava 12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5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7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r>
              <a:rPr lang="sk-SK" sz="2000" dirty="0" smtClean="0">
                <a:solidFill>
                  <a:srgbClr val="000099"/>
                </a:solidFill>
              </a:rPr>
              <a:t>Je zásobnou látkou u živočíchov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Tvorí a odbúrava sa v pečeni a vo svaloch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Pečeňový slúži na doplnenie glukózy do krvi/ovplyvňujú to hormóny inzulín a </a:t>
            </a:r>
            <a:r>
              <a:rPr lang="sk-SK" sz="2000" dirty="0" err="1" smtClean="0">
                <a:solidFill>
                  <a:srgbClr val="000099"/>
                </a:solidFill>
              </a:rPr>
              <a:t>glukagón</a:t>
            </a:r>
            <a:r>
              <a:rPr lang="sk-SK" sz="2000" dirty="0" smtClean="0">
                <a:solidFill>
                  <a:srgbClr val="000099"/>
                </a:solidFill>
              </a:rPr>
              <a:t>)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Svalový slúži len ako zdroj energie pre svalové bunky</a:t>
            </a:r>
          </a:p>
          <a:p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Glykogén</a:t>
            </a:r>
            <a:endParaRPr lang="sk-SK" sz="6000" dirty="0"/>
          </a:p>
        </p:txBody>
      </p:sp>
      <p:pic>
        <p:nvPicPr>
          <p:cNvPr id="5" name="Picture 3" descr="fi23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71604" y="3000372"/>
            <a:ext cx="4429156" cy="3002569"/>
          </a:xfrm>
          <a:prstGeom prst="rect">
            <a:avLst/>
          </a:prstGeom>
          <a:noFill/>
          <a:ln/>
        </p:spPr>
      </p:pic>
      <p:sp>
        <p:nvSpPr>
          <p:cNvPr id="6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3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9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10" name="Šípka doprava 9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4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sk-SK" sz="2400" dirty="0" smtClean="0">
                <a:solidFill>
                  <a:srgbClr val="000099"/>
                </a:solidFill>
              </a:rPr>
              <a:t>Alkoholové kvasenie(výroba vína, piva a destilátov)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</a:rPr>
              <a:t>Vplyvom baktérií  </a:t>
            </a:r>
            <a:r>
              <a:rPr lang="sk-SK" sz="2000" b="1" dirty="0" err="1" smtClean="0">
                <a:solidFill>
                  <a:srgbClr val="FFFF00"/>
                </a:solidFill>
              </a:rPr>
              <a:t>saccharomyces</a:t>
            </a:r>
            <a:r>
              <a:rPr lang="sk-SK" sz="2000" b="1" dirty="0" smtClean="0">
                <a:solidFill>
                  <a:srgbClr val="FFFF00"/>
                </a:solidFill>
              </a:rPr>
              <a:t>  </a:t>
            </a:r>
            <a:r>
              <a:rPr lang="sk-SK" sz="2000" dirty="0" smtClean="0">
                <a:solidFill>
                  <a:srgbClr val="000099"/>
                </a:solidFill>
              </a:rPr>
              <a:t>bez prístupu vzduchu</a:t>
            </a:r>
            <a:br>
              <a:rPr lang="sk-SK" sz="2000" dirty="0" smtClean="0">
                <a:solidFill>
                  <a:srgbClr val="000099"/>
                </a:solidFill>
              </a:rPr>
            </a:b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C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6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H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12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O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6</a:t>
            </a:r>
            <a:r>
              <a:rPr lang="sk-SK" sz="2000" dirty="0" smtClean="0">
                <a:solidFill>
                  <a:srgbClr val="000099"/>
                </a:solidFill>
              </a:rPr>
              <a:t> ------------- &gt; 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CH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3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CH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2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OH</a:t>
            </a:r>
            <a:r>
              <a:rPr lang="sk-SK" sz="2000" dirty="0" smtClean="0">
                <a:solidFill>
                  <a:srgbClr val="000099"/>
                </a:solidFill>
              </a:rPr>
              <a:t> + 2</a:t>
            </a:r>
            <a:r>
              <a:rPr lang="sk-SK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CO</a:t>
            </a:r>
            <a:r>
              <a:rPr lang="sk-SK" sz="2000" baseline="-25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2</a:t>
            </a:r>
            <a:br>
              <a:rPr lang="sk-SK" sz="2000" baseline="-25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</a:br>
            <a:r>
              <a:rPr lang="sk-SK" sz="2000" baseline="-25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                                                               </a:t>
            </a:r>
            <a:r>
              <a:rPr lang="sk-SK" sz="2000" b="1" baseline="30000" dirty="0" smtClean="0">
                <a:solidFill>
                  <a:srgbClr val="FFFF00"/>
                </a:solidFill>
                <a:cs typeface="Arial" charset="0"/>
                <a:sym typeface="Symbol" pitchFamily="18" charset="2"/>
              </a:rPr>
              <a:t>etanol</a:t>
            </a:r>
            <a:endParaRPr lang="sk-SK" sz="2000" b="1" dirty="0" smtClean="0">
              <a:solidFill>
                <a:srgbClr val="FFFF00"/>
              </a:solidFill>
            </a:endParaRPr>
          </a:p>
          <a:p>
            <a:r>
              <a:rPr lang="sk-SK" sz="2400" dirty="0" smtClean="0">
                <a:solidFill>
                  <a:srgbClr val="000099"/>
                </a:solidFill>
              </a:rPr>
              <a:t>Mliečne kvasenie(výroba kyslej kapusty a kyslých uhoriek)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</a:rPr>
              <a:t>Vplyvom baktérií  </a:t>
            </a:r>
            <a:r>
              <a:rPr lang="sk-SK" sz="2000" b="1" dirty="0" err="1" smtClean="0">
                <a:solidFill>
                  <a:srgbClr val="FFFF00"/>
                </a:solidFill>
              </a:rPr>
              <a:t>lactobacillus</a:t>
            </a:r>
            <a:r>
              <a:rPr lang="sk-SK" sz="2000" b="1" dirty="0" smtClean="0">
                <a:solidFill>
                  <a:srgbClr val="FFFF00"/>
                </a:solidFill>
              </a:rPr>
              <a:t>  </a:t>
            </a:r>
            <a:r>
              <a:rPr lang="sk-SK" sz="2000" dirty="0" smtClean="0">
                <a:solidFill>
                  <a:srgbClr val="000099"/>
                </a:solidFill>
              </a:rPr>
              <a:t>bez prístupu vzduchu </a:t>
            </a:r>
            <a:br>
              <a:rPr lang="sk-SK" sz="2000" dirty="0" smtClean="0">
                <a:solidFill>
                  <a:srgbClr val="000099"/>
                </a:solidFill>
              </a:rPr>
            </a:br>
            <a:r>
              <a:rPr lang="sk-SK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C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6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H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12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O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6</a:t>
            </a:r>
            <a:r>
              <a:rPr lang="sk-SK" sz="2000" dirty="0" smtClean="0">
                <a:solidFill>
                  <a:srgbClr val="000099"/>
                </a:solidFill>
              </a:rPr>
              <a:t> --------------- &gt; 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–CHOH–COOH</a:t>
            </a:r>
            <a:r>
              <a:rPr lang="sk-SK" sz="2000" dirty="0" smtClean="0">
                <a:solidFill>
                  <a:srgbClr val="000099"/>
                </a:solidFill>
              </a:rPr>
              <a:t>  + </a:t>
            </a:r>
            <a:r>
              <a:rPr lang="sk-SK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CO</a:t>
            </a:r>
            <a:r>
              <a:rPr lang="sk-SK" sz="2000" baseline="-25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2</a:t>
            </a:r>
            <a:br>
              <a:rPr lang="sk-SK" sz="2000" baseline="-25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</a:br>
            <a:r>
              <a:rPr lang="sk-SK" sz="2000" baseline="-25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                                                               </a:t>
            </a:r>
            <a:r>
              <a:rPr lang="sk-SK" sz="2000" b="1" baseline="30000" dirty="0" smtClean="0">
                <a:solidFill>
                  <a:srgbClr val="FFFF00"/>
                </a:solidFill>
                <a:cs typeface="Arial" charset="0"/>
                <a:sym typeface="Symbol" pitchFamily="18" charset="2"/>
              </a:rPr>
              <a:t>kyselina mliečna</a:t>
            </a:r>
            <a:endParaRPr lang="sk-SK" sz="2000" b="1" dirty="0" smtClean="0">
              <a:solidFill>
                <a:srgbClr val="FFFF00"/>
              </a:solidFill>
            </a:endParaRPr>
          </a:p>
          <a:p>
            <a:r>
              <a:rPr lang="sk-SK" sz="2400" dirty="0" smtClean="0">
                <a:solidFill>
                  <a:srgbClr val="000099"/>
                </a:solidFill>
              </a:rPr>
              <a:t>Octové kvasenie – pokračujúce alkoholové(výroba octu)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</a:rPr>
              <a:t>Vplyvom baktérií  </a:t>
            </a:r>
            <a:r>
              <a:rPr lang="sk-SK" sz="2000" b="1" dirty="0" err="1" smtClean="0">
                <a:solidFill>
                  <a:srgbClr val="FFFF00"/>
                </a:solidFill>
              </a:rPr>
              <a:t>acetobacter</a:t>
            </a:r>
            <a:r>
              <a:rPr lang="sk-SK" sz="2000" b="1" dirty="0" smtClean="0">
                <a:solidFill>
                  <a:srgbClr val="FFFF00"/>
                </a:solidFill>
              </a:rPr>
              <a:t>  </a:t>
            </a:r>
            <a:r>
              <a:rPr lang="sk-SK" sz="2000" dirty="0" smtClean="0">
                <a:solidFill>
                  <a:srgbClr val="000099"/>
                </a:solidFill>
              </a:rPr>
              <a:t>za prístupu vzduchu(kyslíka)</a:t>
            </a:r>
          </a:p>
          <a:p>
            <a:pPr lvl="1">
              <a:buNone/>
            </a:pPr>
            <a:r>
              <a:rPr lang="sk-SK" sz="2000" dirty="0" smtClean="0">
                <a:solidFill>
                  <a:srgbClr val="000099"/>
                </a:solidFill>
              </a:rPr>
              <a:t>	</a:t>
            </a:r>
            <a:r>
              <a:rPr lang="sk-SK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CH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3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CH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2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  <a:sym typeface="Symbol" pitchFamily="18" charset="2"/>
              </a:rPr>
              <a:t>OH</a:t>
            </a:r>
            <a:r>
              <a:rPr lang="sk-SK" sz="2000" dirty="0" smtClean="0">
                <a:solidFill>
                  <a:srgbClr val="000099"/>
                </a:solidFill>
              </a:rPr>
              <a:t> + </a:t>
            </a:r>
            <a:r>
              <a:rPr lang="sk-SK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O</a:t>
            </a:r>
            <a:r>
              <a:rPr lang="sk-SK" sz="2000" baseline="-25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2</a:t>
            </a:r>
            <a:r>
              <a:rPr lang="sk-SK" sz="2000" dirty="0" smtClean="0">
                <a:solidFill>
                  <a:srgbClr val="000099"/>
                </a:solidFill>
              </a:rPr>
              <a:t> ---------------&gt;   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sk-SK" sz="2000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sk-SK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–COOH</a:t>
            </a:r>
            <a:r>
              <a:rPr lang="sk-SK" sz="2000" dirty="0" smtClean="0">
                <a:solidFill>
                  <a:srgbClr val="000099"/>
                </a:solidFill>
              </a:rPr>
              <a:t> + </a:t>
            </a:r>
            <a:r>
              <a:rPr lang="sk-SK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H</a:t>
            </a:r>
            <a:r>
              <a:rPr lang="sk-SK" sz="2000" baseline="-25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2</a:t>
            </a:r>
            <a:r>
              <a:rPr lang="sk-SK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O</a:t>
            </a:r>
            <a:br>
              <a:rPr lang="sk-SK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</a:br>
            <a:r>
              <a:rPr lang="sk-SK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                                                       </a:t>
            </a:r>
            <a:r>
              <a:rPr lang="sk-SK" sz="2000" b="1" baseline="30000" dirty="0" smtClean="0">
                <a:solidFill>
                  <a:srgbClr val="FFFF00"/>
                </a:solidFill>
                <a:cs typeface="Arial" charset="0"/>
                <a:sym typeface="Symbol" pitchFamily="18" charset="2"/>
              </a:rPr>
              <a:t>kyselina octová</a:t>
            </a:r>
            <a:endParaRPr lang="sk-SK" sz="2000" b="1" dirty="0" smtClean="0">
              <a:solidFill>
                <a:srgbClr val="FFFF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Kvasenie cukrov</a:t>
            </a:r>
            <a:endParaRPr lang="sk-SK" sz="6000" dirty="0"/>
          </a:p>
        </p:txBody>
      </p:sp>
      <p:sp>
        <p:nvSpPr>
          <p:cNvPr id="5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8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9" name="Šípka doprava 8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  <p:pic>
        <p:nvPicPr>
          <p:cNvPr id="5122" name="Picture 2" descr="http://limi-sro.sk/wp-content/uploads/Valenta-bie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29" y="1928802"/>
            <a:ext cx="1328677" cy="1000132"/>
          </a:xfrm>
          <a:prstGeom prst="rect">
            <a:avLst/>
          </a:prstGeom>
          <a:noFill/>
        </p:spPr>
      </p:pic>
      <p:pic>
        <p:nvPicPr>
          <p:cNvPr id="10" name="Obrázok 9" descr="Kapust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3357562"/>
            <a:ext cx="1476987" cy="1000132"/>
          </a:xfrm>
          <a:prstGeom prst="rect">
            <a:avLst/>
          </a:prstGeom>
        </p:spPr>
      </p:pic>
      <p:pic>
        <p:nvPicPr>
          <p:cNvPr id="12" name="Obrázok 11" descr="oco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8081" y="4714884"/>
            <a:ext cx="1095383" cy="142876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rgbClr val="000099"/>
                </a:solidFill>
              </a:rPr>
              <a:t>Cukry patria k základným zložkám potravy spolu s  bielkovinami a tukmi</a:t>
            </a:r>
          </a:p>
          <a:p>
            <a:r>
              <a:rPr lang="sk-SK" dirty="0" smtClean="0">
                <a:solidFill>
                  <a:srgbClr val="000099"/>
                </a:solidFill>
              </a:rPr>
              <a:t>Cukry by mali zaberať 40% z dennej dávky základných živín</a:t>
            </a:r>
          </a:p>
          <a:p>
            <a:r>
              <a:rPr lang="sk-SK" dirty="0" smtClean="0">
                <a:solidFill>
                  <a:srgbClr val="000099"/>
                </a:solidFill>
              </a:rPr>
              <a:t>25% by mali tvoriť nízko-koncentrované (</a:t>
            </a:r>
            <a:r>
              <a:rPr lang="sk-SK" dirty="0" smtClean="0">
                <a:solidFill>
                  <a:srgbClr val="FFFF00"/>
                </a:solidFill>
              </a:rPr>
              <a:t>pomalé</a:t>
            </a:r>
            <a:r>
              <a:rPr lang="sk-SK" dirty="0" smtClean="0">
                <a:solidFill>
                  <a:srgbClr val="000099"/>
                </a:solidFill>
              </a:rPr>
              <a:t> ) cukry (zelenina, ovocie)</a:t>
            </a:r>
          </a:p>
          <a:p>
            <a:r>
              <a:rPr lang="sk-SK" dirty="0" smtClean="0">
                <a:solidFill>
                  <a:srgbClr val="000099"/>
                </a:solidFill>
              </a:rPr>
              <a:t>15% by mali tvoriť vysoko-koncentrované (</a:t>
            </a:r>
            <a:r>
              <a:rPr lang="sk-SK" dirty="0" smtClean="0">
                <a:solidFill>
                  <a:srgbClr val="FFFF00"/>
                </a:solidFill>
              </a:rPr>
              <a:t>rýchle</a:t>
            </a:r>
            <a:r>
              <a:rPr lang="sk-SK" dirty="0" smtClean="0">
                <a:solidFill>
                  <a:srgbClr val="000099"/>
                </a:solidFill>
              </a:rPr>
              <a:t>) cukry (potraviny obsahujúce najmä škrob – múka, zemiaky, ryža)</a:t>
            </a:r>
          </a:p>
          <a:p>
            <a:pPr>
              <a:buNone/>
            </a:pPr>
            <a:endParaRPr lang="sk-SK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Cukry a výživa</a:t>
            </a:r>
            <a:endParaRPr lang="sk-SK" sz="6000" dirty="0"/>
          </a:p>
        </p:txBody>
      </p:sp>
      <p:sp>
        <p:nvSpPr>
          <p:cNvPr id="5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8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9" name="Šípka doprava 8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b="1" dirty="0" smtClean="0">
                <a:solidFill>
                  <a:srgbClr val="FFFF00"/>
                </a:solidFill>
              </a:rPr>
              <a:t>Glykemický index </a:t>
            </a:r>
            <a:r>
              <a:rPr lang="sk-SK" sz="2000" dirty="0" smtClean="0">
                <a:solidFill>
                  <a:srgbClr val="000099"/>
                </a:solidFill>
              </a:rPr>
              <a:t>je bezrozmerné číslo, ktoré vyjadruje postavenie potraviny na stupnici od 0 do 100 podľa toho, ako rýchlo sa cukor v potravine vstrebáva a ako rýchlo ovplyvňuje hladinu glukózy v krvi.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Potraviny, ktoré majú vysoký glykemický index, obsahujú cukor, ktorý sa štiepi a vstrebáva rýchlo, výrazne zvyšuje hladinu glukózy a inzulínu v krvi a rýchlo vedie k pocitu hladu.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Nízky glykemický index majú potraviny, ktorých cukor má opačné vlastnosti.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Podľa glykemického indexu sa potraviny delia na potraviny: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s nízkym glykemickým indexom (&lt; 55)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so stredným glykemickým indexom (56 – 69)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s vysokým glykemickým indexom (&gt; 70)</a:t>
            </a:r>
          </a:p>
          <a:p>
            <a:endParaRPr lang="sk-SK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Glykemický index</a:t>
            </a:r>
            <a:endParaRPr lang="sk-SK" sz="6000" dirty="0"/>
          </a:p>
        </p:txBody>
      </p:sp>
      <p:sp>
        <p:nvSpPr>
          <p:cNvPr id="5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8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9" name="Šípka doprava 8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2844" y="1142984"/>
            <a:ext cx="4357718" cy="4983179"/>
          </a:xfrm>
        </p:spPr>
        <p:txBody>
          <a:bodyPr>
            <a:normAutofit/>
          </a:bodyPr>
          <a:lstStyle/>
          <a:p>
            <a:pPr>
              <a:buClr>
                <a:srgbClr val="000099"/>
              </a:buClr>
            </a:pP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Definujte z chemického hľadiska cukry </a:t>
            </a:r>
            <a:r>
              <a:rPr lang="sk-SK" sz="1800" dirty="0" smtClean="0">
                <a:solidFill>
                  <a:srgbClr val="613807"/>
                </a:solidFill>
                <a:latin typeface="Constantia" pitchFamily="18" charset="0"/>
                <a:sym typeface="Wingdings"/>
                <a:hlinkClick r:id="rId2" action="ppaction://hlinksldjump"/>
              </a:rPr>
              <a:t></a:t>
            </a:r>
            <a:endParaRPr lang="sk-SK" sz="1800" dirty="0">
              <a:solidFill>
                <a:srgbClr val="613807"/>
              </a:solidFill>
              <a:latin typeface="Constantia" pitchFamily="18" charset="0"/>
              <a:sym typeface="Wingdings"/>
            </a:endParaRPr>
          </a:p>
          <a:p>
            <a:pPr>
              <a:buClr>
                <a:srgbClr val="000099"/>
              </a:buClr>
            </a:pP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Vysvetlite podstatu fotosyntézy </a:t>
            </a:r>
            <a:r>
              <a:rPr lang="sk-SK" sz="1800" dirty="0" smtClean="0">
                <a:solidFill>
                  <a:srgbClr val="613807"/>
                </a:solidFill>
                <a:latin typeface="Constantia" pitchFamily="18" charset="0"/>
                <a:sym typeface="Wingdings"/>
                <a:hlinkClick r:id="rId3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latin typeface="Constantia" pitchFamily="18" charset="0"/>
              <a:sym typeface="Wingdings"/>
            </a:endParaRPr>
          </a:p>
          <a:p>
            <a:pPr>
              <a:buClr>
                <a:srgbClr val="000099"/>
              </a:buClr>
            </a:pP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Rozdeľte cukry podľa zloženia </a:t>
            </a:r>
            <a:r>
              <a:rPr lang="sk-SK" sz="1800" dirty="0" smtClean="0">
                <a:solidFill>
                  <a:srgbClr val="613807"/>
                </a:solidFill>
                <a:latin typeface="Constantia" pitchFamily="18" charset="0"/>
                <a:sym typeface="Wingdings"/>
                <a:hlinkClick r:id="rId4" action="ppaction://hlinksldjump"/>
              </a:rPr>
              <a:t></a:t>
            </a:r>
            <a:endParaRPr lang="sk-SK" sz="1800" dirty="0" smtClean="0">
              <a:solidFill>
                <a:srgbClr val="613807"/>
              </a:solidFill>
              <a:latin typeface="Constantia" pitchFamily="18" charset="0"/>
              <a:sym typeface="Wingdings"/>
            </a:endParaRPr>
          </a:p>
          <a:p>
            <a:pPr>
              <a:buClr>
                <a:srgbClr val="000099"/>
              </a:buClr>
            </a:pP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Popíšte vlastnosti, výskyt, použitie    a význam glukózy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5" action="ppaction://hlinksldjump"/>
              </a:rPr>
              <a:t></a:t>
            </a: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Clr>
                <a:srgbClr val="000099"/>
              </a:buClr>
            </a:pP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Popíšte vlastnosti, výskyt, použitie    a význam fruktózy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6" action="ppaction://hlinksldjump"/>
              </a:rPr>
              <a:t></a:t>
            </a: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Clr>
                <a:srgbClr val="000099"/>
              </a:buClr>
            </a:pP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Popíšte vlastnosti, zloženie a použitie sacharózy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7" action="ppaction://hlinksldjump"/>
              </a:rPr>
              <a:t></a:t>
            </a: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Clr>
                <a:srgbClr val="000099"/>
              </a:buClr>
            </a:pP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Popíšte vlastnosti, zloženie a použitie laktózy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7" action="ppaction://hlinksldjump"/>
              </a:rPr>
              <a:t></a:t>
            </a: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Clr>
                <a:srgbClr val="000099"/>
              </a:buClr>
            </a:pP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Popíšte vznik, zloženie a využitie maltózy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8" action="ppaction://hlinksldjump"/>
              </a:rPr>
              <a:t></a:t>
            </a: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Clr>
                <a:srgbClr val="000099"/>
              </a:buClr>
            </a:pP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Vysvetlite štruktúru, zloženie, význam a použitie škrobu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9" action="ppaction://hlinksldjump"/>
              </a:rPr>
              <a:t></a:t>
            </a: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Clr>
                <a:srgbClr val="000099"/>
              </a:buClr>
            </a:pP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983179"/>
          </a:xfrm>
        </p:spPr>
        <p:txBody>
          <a:bodyPr>
            <a:normAutofit/>
          </a:bodyPr>
          <a:lstStyle/>
          <a:p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Vysvetlite štruktúru, zloženie, význam a použitie celulózy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9" action="ppaction://hlinksldjump"/>
              </a:rPr>
              <a:t></a:t>
            </a: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Vysvetlite výskyt a význam glykogénu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10" action="ppaction://hlinksldjump"/>
              </a:rPr>
              <a:t></a:t>
            </a: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Určte rozdiel medzi alkoholovým a mliečnym kvasením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11" action="ppaction://hlinksldjump"/>
              </a:rPr>
              <a:t></a:t>
            </a: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Uveďte príčinu skvasenia vína na ocot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11" action="ppaction://hlinksldjump"/>
              </a:rPr>
              <a:t></a:t>
            </a: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Nájdite súvislosť medzi pojmami pomalé, rýchle cukry a pojmom glykemický index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12" action="ppaction://hlinksldjump"/>
              </a:rPr>
              <a:t></a:t>
            </a:r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Vysvetlite ako pôsobia potraviny s vysokým glykemickým indexom na ľudsky organizmus 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  <a:hlinkClick r:id="rId12" action="ppaction://hlinksldjump"/>
              </a:rPr>
              <a:t></a:t>
            </a:r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</a:p>
          <a:p>
            <a:r>
              <a:rPr lang="sk-SK" sz="1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  <a:sym typeface="Wingdings"/>
              </a:rPr>
              <a:t>Uveďte názov choroby nesprávneho metabolizmu cukrov</a:t>
            </a:r>
          </a:p>
          <a:p>
            <a:endParaRPr lang="sk-SK" sz="1800" dirty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endParaRPr lang="sk-SK" sz="1800" dirty="0" smtClean="0">
              <a:solidFill>
                <a:srgbClr val="000099"/>
              </a:solidFill>
              <a:latin typeface="Arial" pitchFamily="34" charset="0"/>
              <a:cs typeface="Arial" pitchFamily="34" charset="0"/>
              <a:sym typeface="Wingdings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Kontrolné otázky</a:t>
            </a:r>
            <a:endParaRPr lang="sk-SK" sz="6000" dirty="0"/>
          </a:p>
        </p:txBody>
      </p:sp>
      <p:sp>
        <p:nvSpPr>
          <p:cNvPr id="6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13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8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9" name="Šípka doprava 8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 txBox="1">
            <a:spLocks/>
          </p:cNvSpPr>
          <p:nvPr/>
        </p:nvSpPr>
        <p:spPr>
          <a:xfrm>
            <a:off x="500034" y="2143116"/>
            <a:ext cx="8229600" cy="928686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Ďakujeme za pozornosť </a:t>
            </a:r>
            <a:r>
              <a:rPr kumimoji="0" lang="sk-SK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Wingdings"/>
              </a:rPr>
              <a:t></a:t>
            </a:r>
            <a:r>
              <a:rPr kumimoji="0" lang="sk-SK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sk-SK" sz="56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b="1" smtClean="0">
                <a:solidFill>
                  <a:srgbClr val="0000CC"/>
                </a:solidFill>
              </a:rPr>
              <a:t>OBSAH </a:t>
            </a:r>
            <a:endParaRPr lang="sk-SK" sz="6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99"/>
              </a:buClr>
            </a:pPr>
            <a:r>
              <a:rPr lang="sk-SK" b="1" dirty="0" smtClean="0">
                <a:hlinkClick r:id="rId2" action="ppaction://hlinksldjump"/>
              </a:rPr>
              <a:t>Definícia</a:t>
            </a:r>
            <a:endParaRPr lang="sk-SK" b="1" dirty="0" smtClean="0"/>
          </a:p>
          <a:p>
            <a:pPr>
              <a:buClr>
                <a:srgbClr val="000099"/>
              </a:buClr>
            </a:pPr>
            <a:r>
              <a:rPr lang="sk-SK" b="1" dirty="0" smtClean="0">
                <a:hlinkClick r:id="rId3" action="ppaction://hlinksldjump"/>
              </a:rPr>
              <a:t>Rozdelenie</a:t>
            </a:r>
            <a:endParaRPr lang="sk-SK" b="1" dirty="0" smtClean="0"/>
          </a:p>
          <a:p>
            <a:pPr>
              <a:buClr>
                <a:srgbClr val="000099"/>
              </a:buClr>
            </a:pPr>
            <a:r>
              <a:rPr lang="sk-SK" b="1" dirty="0" smtClean="0">
                <a:hlinkClick r:id="rId4" action="ppaction://hlinksldjump"/>
              </a:rPr>
              <a:t>Monosacharidy</a:t>
            </a:r>
            <a:endParaRPr lang="sk-SK" b="1" dirty="0" smtClean="0"/>
          </a:p>
          <a:p>
            <a:pPr lvl="1">
              <a:buClr>
                <a:srgbClr val="000099"/>
              </a:buClr>
            </a:pPr>
            <a:r>
              <a:rPr lang="sk-SK" b="1" dirty="0" smtClean="0">
                <a:hlinkClick r:id="rId4" action="ppaction://hlinksldjump"/>
              </a:rPr>
              <a:t>glukóza</a:t>
            </a:r>
            <a:endParaRPr lang="sk-SK" b="1" dirty="0" smtClean="0"/>
          </a:p>
          <a:p>
            <a:pPr lvl="1">
              <a:buClr>
                <a:srgbClr val="000099"/>
              </a:buClr>
            </a:pPr>
            <a:r>
              <a:rPr lang="sk-SK" b="1" dirty="0" smtClean="0">
                <a:hlinkClick r:id="rId5" action="ppaction://hlinksldjump"/>
              </a:rPr>
              <a:t>fruktóza</a:t>
            </a:r>
            <a:endParaRPr lang="sk-SK" b="1" dirty="0" smtClean="0"/>
          </a:p>
          <a:p>
            <a:pPr>
              <a:buClr>
                <a:srgbClr val="000099"/>
              </a:buClr>
            </a:pPr>
            <a:r>
              <a:rPr lang="sk-SK" b="1" dirty="0" smtClean="0">
                <a:hlinkClick r:id="rId6" action="ppaction://hlinksldjump"/>
              </a:rPr>
              <a:t>Disacharidy</a:t>
            </a:r>
          </a:p>
          <a:p>
            <a:pPr lvl="1">
              <a:buClr>
                <a:srgbClr val="000099"/>
              </a:buClr>
            </a:pPr>
            <a:r>
              <a:rPr lang="sk-SK" b="1" dirty="0" smtClean="0">
                <a:hlinkClick r:id="rId6" action="ppaction://hlinksldjump"/>
              </a:rPr>
              <a:t>sacharóza</a:t>
            </a:r>
          </a:p>
          <a:p>
            <a:pPr lvl="1">
              <a:buClr>
                <a:srgbClr val="000099"/>
              </a:buClr>
            </a:pPr>
            <a:r>
              <a:rPr lang="sk-SK" b="1" dirty="0">
                <a:hlinkClick r:id="rId6" action="ppaction://hlinksldjump"/>
              </a:rPr>
              <a:t>l</a:t>
            </a:r>
            <a:r>
              <a:rPr lang="sk-SK" b="1" dirty="0" smtClean="0">
                <a:hlinkClick r:id="rId6" action="ppaction://hlinksldjump"/>
              </a:rPr>
              <a:t>aktóza</a:t>
            </a:r>
            <a:endParaRPr lang="sk-SK" b="1" dirty="0" smtClean="0"/>
          </a:p>
          <a:p>
            <a:pPr lvl="1">
              <a:buClr>
                <a:srgbClr val="000099"/>
              </a:buClr>
            </a:pPr>
            <a:r>
              <a:rPr lang="sk-SK" b="1" dirty="0" smtClean="0">
                <a:hlinkClick r:id="rId7" action="ppaction://hlinksldjump"/>
              </a:rPr>
              <a:t>maltóza</a:t>
            </a:r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Clr>
                <a:srgbClr val="000099"/>
              </a:buClr>
            </a:pPr>
            <a:r>
              <a:rPr lang="sk-SK" b="1" dirty="0" smtClean="0">
                <a:hlinkClick r:id="rId8" action="ppaction://hlinksldjump"/>
              </a:rPr>
              <a:t>Polysacharidy</a:t>
            </a:r>
            <a:endParaRPr lang="sk-SK" b="1" dirty="0" smtClean="0"/>
          </a:p>
          <a:p>
            <a:pPr lvl="1">
              <a:buClr>
                <a:srgbClr val="000099"/>
              </a:buClr>
            </a:pPr>
            <a:r>
              <a:rPr lang="sk-SK" b="1" dirty="0" smtClean="0">
                <a:hlinkClick r:id="rId9" action="ppaction://hlinksldjump"/>
              </a:rPr>
              <a:t>škrob</a:t>
            </a:r>
            <a:endParaRPr lang="sk-SK" b="1" dirty="0" smtClean="0"/>
          </a:p>
          <a:p>
            <a:pPr lvl="1">
              <a:buClr>
                <a:srgbClr val="000099"/>
              </a:buClr>
            </a:pPr>
            <a:r>
              <a:rPr lang="sk-SK" b="1" dirty="0" smtClean="0">
                <a:hlinkClick r:id="rId10" action="ppaction://hlinksldjump"/>
              </a:rPr>
              <a:t>celulóza</a:t>
            </a:r>
            <a:endParaRPr lang="sk-SK" b="1" dirty="0" smtClean="0"/>
          </a:p>
          <a:p>
            <a:pPr lvl="1">
              <a:buClr>
                <a:srgbClr val="000099"/>
              </a:buClr>
            </a:pPr>
            <a:r>
              <a:rPr lang="sk-SK" b="1" dirty="0" err="1" smtClean="0">
                <a:hlinkClick r:id="rId11" action="ppaction://hlinksldjump"/>
              </a:rPr>
              <a:t>gykogén</a:t>
            </a:r>
            <a:endParaRPr lang="sk-SK" b="1" dirty="0" smtClean="0"/>
          </a:p>
          <a:p>
            <a:pPr>
              <a:buClr>
                <a:srgbClr val="000099"/>
              </a:buClr>
            </a:pPr>
            <a:r>
              <a:rPr lang="sk-SK" b="1" dirty="0" smtClean="0">
                <a:hlinkClick r:id="rId12" action="ppaction://hlinksldjump"/>
              </a:rPr>
              <a:t>Kvasenie cukrov</a:t>
            </a:r>
            <a:endParaRPr lang="sk-SK" b="1" dirty="0" smtClean="0"/>
          </a:p>
          <a:p>
            <a:pPr>
              <a:buClr>
                <a:srgbClr val="000099"/>
              </a:buClr>
            </a:pPr>
            <a:r>
              <a:rPr lang="sk-SK" b="1" dirty="0" smtClean="0">
                <a:hlinkClick r:id="rId13" action="ppaction://hlinksldjump"/>
              </a:rPr>
              <a:t>Cukry a výživa</a:t>
            </a:r>
            <a:endParaRPr lang="sk-SK" b="1" dirty="0" smtClean="0"/>
          </a:p>
          <a:p>
            <a:pPr>
              <a:buClr>
                <a:srgbClr val="000099"/>
              </a:buClr>
            </a:pPr>
            <a:r>
              <a:rPr lang="sk-SK" b="1" dirty="0" smtClean="0">
                <a:hlinkClick r:id="rId14" action="ppaction://hlinksldjump"/>
              </a:rPr>
              <a:t>Glykemický index</a:t>
            </a:r>
            <a:endParaRPr lang="sk-SK" b="1" dirty="0" smtClean="0"/>
          </a:p>
          <a:p>
            <a:pPr>
              <a:buClr>
                <a:srgbClr val="000099"/>
              </a:buClr>
            </a:pPr>
            <a:r>
              <a:rPr lang="sk-SK" b="1" dirty="0" smtClean="0">
                <a:hlinkClick r:id="rId15" action="ppaction://hlinksldjump"/>
              </a:rPr>
              <a:t>Kontrolné otázky</a:t>
            </a:r>
            <a:endParaRPr lang="sk-SK" b="1" dirty="0" smtClean="0"/>
          </a:p>
          <a:p>
            <a:endParaRPr lang="sk-SK" dirty="0"/>
          </a:p>
        </p:txBody>
      </p:sp>
      <p:sp>
        <p:nvSpPr>
          <p:cNvPr id="7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10" name="Šípka doprava 9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15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0099"/>
                </a:solidFill>
              </a:rPr>
              <a:t>Sacharidy (cukry, glycidy) sú dôležité prírodné zlúčeniny, ktoré sa skladajú z atómov uhlíka, vodíka a kyslíka. </a:t>
            </a:r>
          </a:p>
          <a:p>
            <a:r>
              <a:rPr lang="sk-SK" dirty="0" smtClean="0">
                <a:solidFill>
                  <a:srgbClr val="000099"/>
                </a:solidFill>
                <a:cs typeface="Arial" charset="0"/>
              </a:rPr>
              <a:t>Sú najrozšírenejšie prírodné látky, ktoré sú súčasťou všetkých rastlinných a živočíšnych buniek</a:t>
            </a:r>
          </a:p>
          <a:p>
            <a:r>
              <a:rPr lang="sk-SK" dirty="0" smtClean="0">
                <a:solidFill>
                  <a:srgbClr val="000099"/>
                </a:solidFill>
                <a:cs typeface="Arial" charset="0"/>
              </a:rPr>
              <a:t>Vznikajú v rastlinách fotosyntézou</a:t>
            </a:r>
          </a:p>
          <a:p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Definícia</a:t>
            </a:r>
            <a:endParaRPr lang="sk-SK" sz="6000" dirty="0"/>
          </a:p>
        </p:txBody>
      </p:sp>
      <p:sp>
        <p:nvSpPr>
          <p:cNvPr id="6" name="Rectangle 72"/>
          <p:cNvSpPr>
            <a:spLocks noChangeArrowheads="1"/>
          </p:cNvSpPr>
          <p:nvPr/>
        </p:nvSpPr>
        <p:spPr bwMode="auto">
          <a:xfrm>
            <a:off x="684213" y="6237288"/>
            <a:ext cx="7798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10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11" name="Šípka doprava 10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Fotosyntéza</a:t>
            </a:r>
            <a:endParaRPr lang="sk-SK" sz="6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sk-SK" sz="8000" dirty="0" smtClean="0">
                <a:latin typeface="Arial" charset="0"/>
                <a:cs typeface="Arial" charset="0"/>
              </a:rPr>
              <a:t>         </a:t>
            </a:r>
            <a:r>
              <a:rPr lang="sk-SK" sz="19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slnečné žiarenie</a:t>
            </a:r>
          </a:p>
          <a:p>
            <a:pPr>
              <a:buNone/>
              <a:defRPr/>
            </a:pP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6 CO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+ 12 H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O </a:t>
            </a:r>
            <a:r>
              <a:rPr lang="sk-SK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–</a:t>
            </a:r>
            <a:r>
              <a:rPr lang="sk-SK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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C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6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12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O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6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+ 6 O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+ 6 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O</a:t>
            </a:r>
            <a:r>
              <a:rPr lang="sk-SK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sk-SK" dirty="0" smtClean="0">
                <a:latin typeface="Arial" charset="0"/>
                <a:cs typeface="Arial" charset="0"/>
              </a:rPr>
              <a:t>                                                           </a:t>
            </a:r>
          </a:p>
          <a:p>
            <a:pPr>
              <a:buNone/>
              <a:defRPr/>
            </a:pPr>
            <a:r>
              <a:rPr lang="sk-SK" sz="22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                                chlorofyl</a:t>
            </a:r>
            <a:r>
              <a:rPr lang="sk-SK" sz="2200" b="1" dirty="0" smtClean="0">
                <a:solidFill>
                  <a:srgbClr val="1375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sk-SK" sz="2200" b="1" dirty="0" smtClean="0">
                <a:solidFill>
                  <a:srgbClr val="B6F2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glukóza</a:t>
            </a:r>
            <a:r>
              <a:rPr lang="sk-SK" sz="2200" dirty="0" smtClean="0">
                <a:solidFill>
                  <a:srgbClr val="13750B"/>
                </a:solidFill>
                <a:latin typeface="Arial" charset="0"/>
                <a:cs typeface="Arial" charset="0"/>
              </a:rPr>
              <a:t>    </a:t>
            </a:r>
            <a:r>
              <a:rPr lang="sk-SK" sz="2200" dirty="0" smtClean="0">
                <a:latin typeface="Arial" charset="0"/>
                <a:cs typeface="Arial" charset="0"/>
              </a:rPr>
              <a:t>        </a:t>
            </a:r>
            <a:endParaRPr lang="sk-SK" sz="2200" dirty="0"/>
          </a:p>
        </p:txBody>
      </p:sp>
      <p:cxnSp>
        <p:nvCxnSpPr>
          <p:cNvPr id="5" name="Rovná spojovacia šípka 4"/>
          <p:cNvCxnSpPr/>
          <p:nvPr/>
        </p:nvCxnSpPr>
        <p:spPr>
          <a:xfrm rot="5400000">
            <a:off x="3608381" y="289242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rot="5400000" flipH="1" flipV="1">
            <a:off x="3679819" y="346392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13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14" name="Šípka doprava 13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0099"/>
                </a:solidFill>
              </a:rPr>
              <a:t>Jednoduché – Monosacharidy (M)</a:t>
            </a:r>
          </a:p>
          <a:p>
            <a:pPr lvl="2"/>
            <a:r>
              <a:rPr lang="sk-SK" dirty="0" err="1" smtClean="0">
                <a:solidFill>
                  <a:srgbClr val="000099"/>
                </a:solidFill>
              </a:rPr>
              <a:t>Tetrózy</a:t>
            </a:r>
            <a:r>
              <a:rPr lang="sk-SK" dirty="0" smtClean="0">
                <a:solidFill>
                  <a:srgbClr val="000099"/>
                </a:solidFill>
              </a:rPr>
              <a:t> – C</a:t>
            </a:r>
            <a:r>
              <a:rPr lang="sk-SK" baseline="-25000" dirty="0" smtClean="0">
                <a:solidFill>
                  <a:srgbClr val="000099"/>
                </a:solidFill>
              </a:rPr>
              <a:t>4</a:t>
            </a:r>
          </a:p>
          <a:p>
            <a:pPr lvl="2"/>
            <a:r>
              <a:rPr lang="sk-SK" dirty="0" err="1" smtClean="0">
                <a:solidFill>
                  <a:srgbClr val="000099"/>
                </a:solidFill>
              </a:rPr>
              <a:t>Pentózy</a:t>
            </a:r>
            <a:r>
              <a:rPr lang="sk-SK" dirty="0" smtClean="0">
                <a:solidFill>
                  <a:srgbClr val="000099"/>
                </a:solidFill>
              </a:rPr>
              <a:t> – C</a:t>
            </a:r>
            <a:r>
              <a:rPr lang="sk-SK" baseline="-25000" dirty="0" smtClean="0">
                <a:solidFill>
                  <a:srgbClr val="000099"/>
                </a:solidFill>
              </a:rPr>
              <a:t>5</a:t>
            </a:r>
          </a:p>
          <a:p>
            <a:pPr lvl="2"/>
            <a:r>
              <a:rPr lang="sk-SK" dirty="0" err="1" smtClean="0">
                <a:solidFill>
                  <a:srgbClr val="000099"/>
                </a:solidFill>
              </a:rPr>
              <a:t>Hexózy</a:t>
            </a:r>
            <a:r>
              <a:rPr lang="sk-SK" dirty="0" smtClean="0">
                <a:solidFill>
                  <a:srgbClr val="000099"/>
                </a:solidFill>
              </a:rPr>
              <a:t> – C</a:t>
            </a:r>
            <a:r>
              <a:rPr lang="sk-SK" baseline="-25000" dirty="0" smtClean="0">
                <a:solidFill>
                  <a:srgbClr val="000099"/>
                </a:solidFill>
              </a:rPr>
              <a:t>6</a:t>
            </a:r>
          </a:p>
          <a:p>
            <a:r>
              <a:rPr lang="sk-SK" dirty="0" smtClean="0">
                <a:solidFill>
                  <a:srgbClr val="000099"/>
                </a:solidFill>
              </a:rPr>
              <a:t>Zložené </a:t>
            </a:r>
          </a:p>
          <a:p>
            <a:pPr lvl="1"/>
            <a:r>
              <a:rPr lang="sk-SK" dirty="0" err="1" smtClean="0">
                <a:solidFill>
                  <a:srgbClr val="000099"/>
                </a:solidFill>
              </a:rPr>
              <a:t>Oligosacharidy</a:t>
            </a:r>
            <a:r>
              <a:rPr lang="sk-SK" dirty="0" smtClean="0">
                <a:solidFill>
                  <a:srgbClr val="000099"/>
                </a:solidFill>
              </a:rPr>
              <a:t> (M</a:t>
            </a:r>
            <a:r>
              <a:rPr lang="sk-SK" baseline="-25000" dirty="0" smtClean="0">
                <a:solidFill>
                  <a:srgbClr val="000099"/>
                </a:solidFill>
              </a:rPr>
              <a:t>2</a:t>
            </a:r>
            <a:r>
              <a:rPr lang="sk-SK" dirty="0" smtClean="0">
                <a:solidFill>
                  <a:srgbClr val="000099"/>
                </a:solidFill>
              </a:rPr>
              <a:t> – M</a:t>
            </a:r>
            <a:r>
              <a:rPr lang="sk-SK" baseline="-25000" dirty="0" smtClean="0">
                <a:solidFill>
                  <a:srgbClr val="000099"/>
                </a:solidFill>
              </a:rPr>
              <a:t>10</a:t>
            </a:r>
            <a:r>
              <a:rPr lang="sk-SK" dirty="0" smtClean="0">
                <a:solidFill>
                  <a:srgbClr val="000099"/>
                </a:solidFill>
              </a:rPr>
              <a:t>)</a:t>
            </a:r>
          </a:p>
          <a:p>
            <a:pPr lvl="2"/>
            <a:r>
              <a:rPr lang="sk-SK" dirty="0" smtClean="0">
                <a:solidFill>
                  <a:srgbClr val="000099"/>
                </a:solidFill>
              </a:rPr>
              <a:t>Disacharidy (M</a:t>
            </a:r>
            <a:r>
              <a:rPr lang="sk-SK" baseline="-25000" dirty="0" smtClean="0">
                <a:solidFill>
                  <a:srgbClr val="000099"/>
                </a:solidFill>
              </a:rPr>
              <a:t>2</a:t>
            </a:r>
            <a:r>
              <a:rPr lang="sk-SK" dirty="0" smtClean="0">
                <a:solidFill>
                  <a:srgbClr val="000099"/>
                </a:solidFill>
              </a:rPr>
              <a:t>)</a:t>
            </a:r>
          </a:p>
          <a:p>
            <a:pPr lvl="1"/>
            <a:r>
              <a:rPr lang="sk-SK" dirty="0" smtClean="0">
                <a:solidFill>
                  <a:srgbClr val="000099"/>
                </a:solidFill>
              </a:rPr>
              <a:t>Polysacharidy (M</a:t>
            </a:r>
            <a:r>
              <a:rPr lang="sk-SK" baseline="-25000" dirty="0" smtClean="0">
                <a:solidFill>
                  <a:srgbClr val="000099"/>
                </a:solidFill>
              </a:rPr>
              <a:t>11</a:t>
            </a:r>
            <a:r>
              <a:rPr lang="sk-SK" dirty="0" smtClean="0">
                <a:solidFill>
                  <a:srgbClr val="000099"/>
                </a:solidFill>
              </a:rPr>
              <a:t> a viac)</a:t>
            </a:r>
            <a:endParaRPr lang="sk-SK" dirty="0">
              <a:solidFill>
                <a:srgbClr val="000099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Rozdelenie</a:t>
            </a:r>
            <a:endParaRPr lang="sk-SK" sz="6000" dirty="0"/>
          </a:p>
        </p:txBody>
      </p:sp>
      <p:sp>
        <p:nvSpPr>
          <p:cNvPr id="5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2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9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10" name="Šípka doprava 9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3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000099"/>
                </a:solidFill>
              </a:rPr>
              <a:t>Glukóza -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C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6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12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O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6</a:t>
            </a:r>
            <a:endParaRPr lang="sk-SK" b="1" dirty="0" smtClean="0">
              <a:solidFill>
                <a:srgbClr val="000099"/>
              </a:solidFill>
              <a:latin typeface="Arial" charset="0"/>
              <a:cs typeface="Arial" charset="0"/>
              <a:sym typeface="Symbol" pitchFamily="18" charset="2"/>
            </a:endParaRP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Biela, sladká, kryštalická látka rozpustná vo vode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S fruktózou tvorí sacharózu (repný cukor)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Nachádza sa </a:t>
            </a:r>
          </a:p>
          <a:p>
            <a:pPr lvl="2"/>
            <a:r>
              <a:rPr lang="sk-SK" sz="16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Voľná - v ovocí, mede a rastlinných šťavách</a:t>
            </a:r>
          </a:p>
          <a:p>
            <a:pPr lvl="2"/>
            <a:r>
              <a:rPr lang="sk-SK" sz="16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Viazaná vo väčšine živých organizmoch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Používa sa v potravinárstve a v medicíne ako umelá výživa kvôli ľahkej stráviteľnosti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Je základným zdrojom energie v živých organizmoch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Vplyvom kvasiniek sa skvasí na etanol</a:t>
            </a:r>
            <a:b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</a:br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(alkoholové kvasenie- alkoholické nápoje) alebo na</a:t>
            </a:r>
            <a:b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</a:br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kyselinu mliečnu(mliečne kvasenie – kyslá kapusta,</a:t>
            </a:r>
            <a:b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</a:br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siláž, kyslomliečne výrobky)</a:t>
            </a:r>
          </a:p>
          <a:p>
            <a:pPr lvl="1">
              <a:buNone/>
            </a:pPr>
            <a:endParaRPr lang="sk-SK" b="1" baseline="-25000" dirty="0" smtClean="0">
              <a:solidFill>
                <a:srgbClr val="000099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Monosacharidy -G</a:t>
            </a:r>
            <a:endParaRPr lang="sk-SK" sz="6000" dirty="0"/>
          </a:p>
        </p:txBody>
      </p:sp>
      <p:pic>
        <p:nvPicPr>
          <p:cNvPr id="5" name="Obrázok 4" descr="glukó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857364"/>
            <a:ext cx="1785950" cy="1785950"/>
          </a:xfrm>
          <a:prstGeom prst="rect">
            <a:avLst/>
          </a:prstGeom>
        </p:spPr>
      </p:pic>
      <p:pic>
        <p:nvPicPr>
          <p:cNvPr id="6" name="Obrázok 5" descr="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82" y="4071942"/>
            <a:ext cx="1357322" cy="1696653"/>
          </a:xfrm>
          <a:prstGeom prst="rect">
            <a:avLst/>
          </a:prstGeom>
        </p:spPr>
      </p:pic>
      <p:sp>
        <p:nvSpPr>
          <p:cNvPr id="7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4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11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12" name="Šípka doprava 11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5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0099"/>
                </a:solidFill>
              </a:rPr>
              <a:t>Fruktóza -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C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6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12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O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6</a:t>
            </a:r>
          </a:p>
          <a:p>
            <a:pPr lvl="1"/>
            <a:endParaRPr lang="sk-SK" sz="2000" dirty="0" smtClean="0">
              <a:solidFill>
                <a:srgbClr val="000099"/>
              </a:solidFill>
              <a:latin typeface="Arial" charset="0"/>
              <a:cs typeface="Arial" charset="0"/>
              <a:sym typeface="Symbol" pitchFamily="18" charset="2"/>
            </a:endParaRP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Najsladší prírodný cukor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Spolu s glukózou je súčasťou </a:t>
            </a:r>
            <a:r>
              <a:rPr lang="sk-SK" sz="2000" dirty="0" err="1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disacharidu</a:t>
            </a:r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sacharózy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Používa sa v potravinárstve a diabetickej výžive</a:t>
            </a:r>
          </a:p>
          <a:p>
            <a:r>
              <a:rPr lang="sk-SK" b="1" dirty="0" err="1" smtClean="0">
                <a:solidFill>
                  <a:srgbClr val="000099"/>
                </a:solidFill>
                <a:cs typeface="Arial" pitchFamily="34" charset="0"/>
              </a:rPr>
              <a:t>Galaktóza</a:t>
            </a:r>
            <a:r>
              <a:rPr lang="sk-SK" b="1" dirty="0" smtClean="0">
                <a:solidFill>
                  <a:srgbClr val="000099"/>
                </a:solidFill>
                <a:cs typeface="Arial" pitchFamily="34" charset="0"/>
              </a:rPr>
              <a:t> -</a:t>
            </a:r>
            <a:r>
              <a:rPr lang="sk-SK" dirty="0" smtClean="0">
                <a:cs typeface="Arial" pitchFamily="34" charset="0"/>
              </a:rPr>
              <a:t> </a:t>
            </a:r>
            <a:r>
              <a:rPr lang="sk-SK" b="1" dirty="0" smtClean="0">
                <a:solidFill>
                  <a:srgbClr val="000099"/>
                </a:solidFill>
                <a:cs typeface="Arial" pitchFamily="34" charset="0"/>
                <a:sym typeface="Symbol" pitchFamily="18" charset="2"/>
              </a:rPr>
              <a:t>C</a:t>
            </a:r>
            <a:r>
              <a:rPr lang="sk-SK" b="1" baseline="-25000" dirty="0" smtClean="0">
                <a:solidFill>
                  <a:srgbClr val="000099"/>
                </a:solidFill>
                <a:cs typeface="Arial" pitchFamily="34" charset="0"/>
                <a:sym typeface="Symbol" pitchFamily="18" charset="2"/>
              </a:rPr>
              <a:t>6</a:t>
            </a:r>
            <a:r>
              <a:rPr lang="sk-SK" b="1" dirty="0" smtClean="0">
                <a:solidFill>
                  <a:srgbClr val="000099"/>
                </a:solidFill>
                <a:cs typeface="Arial" pitchFamily="34" charset="0"/>
                <a:sym typeface="Symbol" pitchFamily="18" charset="2"/>
              </a:rPr>
              <a:t>H</a:t>
            </a:r>
            <a:r>
              <a:rPr lang="sk-SK" b="1" baseline="-25000" dirty="0" smtClean="0">
                <a:solidFill>
                  <a:srgbClr val="000099"/>
                </a:solidFill>
                <a:cs typeface="Arial" pitchFamily="34" charset="0"/>
                <a:sym typeface="Symbol" pitchFamily="18" charset="2"/>
              </a:rPr>
              <a:t>12</a:t>
            </a:r>
            <a:r>
              <a:rPr lang="sk-SK" b="1" dirty="0" smtClean="0">
                <a:solidFill>
                  <a:srgbClr val="000099"/>
                </a:solidFill>
                <a:cs typeface="Arial" pitchFamily="34" charset="0"/>
                <a:sym typeface="Symbol" pitchFamily="18" charset="2"/>
              </a:rPr>
              <a:t>O</a:t>
            </a:r>
            <a:r>
              <a:rPr lang="sk-SK" b="1" baseline="-25000" dirty="0" smtClean="0">
                <a:solidFill>
                  <a:srgbClr val="000099"/>
                </a:solidFill>
                <a:cs typeface="Arial" pitchFamily="34" charset="0"/>
                <a:sym typeface="Symbol" pitchFamily="18" charset="2"/>
              </a:rPr>
              <a:t>6</a:t>
            </a:r>
            <a:r>
              <a:rPr lang="sk-SK" sz="2400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sk-SK" sz="2400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Spolu s glukózou tvorí súčasť </a:t>
            </a:r>
            <a:r>
              <a:rPr lang="sk-SK" sz="2000" dirty="0" err="1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disacharidu</a:t>
            </a:r>
            <a:r>
              <a:rPr lang="sk-SK" sz="2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laktózy (mliečneho cukru)</a:t>
            </a:r>
            <a:endParaRPr lang="sk-SK" sz="2000" b="1" baseline="-25000" dirty="0" smtClean="0">
              <a:solidFill>
                <a:srgbClr val="000099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0000CC"/>
                </a:solidFill>
              </a:rPr>
              <a:t>Monosacharidy -F</a:t>
            </a:r>
            <a:endParaRPr lang="sk-SK" sz="6000" dirty="0"/>
          </a:p>
        </p:txBody>
      </p:sp>
      <p:pic>
        <p:nvPicPr>
          <p:cNvPr id="5" name="Obrázok 4" descr="fruktó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1571612"/>
            <a:ext cx="1414457" cy="2135029"/>
          </a:xfrm>
          <a:prstGeom prst="rect">
            <a:avLst/>
          </a:prstGeom>
        </p:spPr>
      </p:pic>
      <p:pic>
        <p:nvPicPr>
          <p:cNvPr id="6" name="Obrázok 5" descr="laktó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4714884"/>
            <a:ext cx="1616014" cy="1616014"/>
          </a:xfrm>
          <a:prstGeom prst="rect">
            <a:avLst/>
          </a:prstGeom>
        </p:spPr>
      </p:pic>
      <p:pic>
        <p:nvPicPr>
          <p:cNvPr id="7" name="Obrázok 6" descr="ovoci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1571612"/>
            <a:ext cx="2000264" cy="1178316"/>
          </a:xfrm>
          <a:prstGeom prst="rect">
            <a:avLst/>
          </a:prstGeom>
        </p:spPr>
      </p:pic>
      <p:sp>
        <p:nvSpPr>
          <p:cNvPr id="8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5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12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13" name="Šípka doprava 12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5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6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000099"/>
                </a:solidFill>
              </a:rPr>
              <a:t>Sacharóza –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C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12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22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O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11 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- </a:t>
            </a:r>
            <a:r>
              <a:rPr lang="sk-SK" sz="2400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repný cukor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Bezfarebná, kryštalická látka rozpustná vo vode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Skladá sa z glukózy a fruktózy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Zdrojom je cukrová repa a cukrová trstina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Zahrievaním </a:t>
            </a:r>
            <a:r>
              <a:rPr lang="sk-SK" sz="2000" dirty="0" err="1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karamelizuje</a:t>
            </a:r>
            <a:endParaRPr lang="sk-SK" sz="2000" dirty="0" smtClean="0">
              <a:solidFill>
                <a:srgbClr val="000099"/>
              </a:solidFill>
              <a:latin typeface="+mj-lt"/>
              <a:cs typeface="Arial" charset="0"/>
              <a:sym typeface="Symbol" pitchFamily="18" charset="2"/>
            </a:endParaRP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Používa sa na sladenie a konzervovanie</a:t>
            </a:r>
          </a:p>
          <a:p>
            <a:r>
              <a:rPr lang="sk-SK" b="1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Laktóza </a:t>
            </a:r>
            <a:r>
              <a:rPr lang="sk-SK" b="1" dirty="0" smtClean="0">
                <a:solidFill>
                  <a:srgbClr val="000099"/>
                </a:solidFill>
              </a:rPr>
              <a:t>–</a:t>
            </a:r>
            <a:r>
              <a:rPr lang="sk-SK" b="1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 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C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12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22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O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11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sk-SK" sz="2400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– mliečny cukor</a:t>
            </a:r>
            <a:endParaRPr lang="sk-SK" sz="2400" b="1" dirty="0" smtClean="0">
              <a:solidFill>
                <a:srgbClr val="000099"/>
              </a:solidFill>
              <a:latin typeface="+mj-lt"/>
              <a:cs typeface="Arial" charset="0"/>
              <a:sym typeface="Symbol" pitchFamily="18" charset="2"/>
            </a:endParaRP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Vyskytuje sa len v mlieku cicavcov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Skladá sa z glukózy a </a:t>
            </a:r>
            <a:r>
              <a:rPr lang="sk-SK" sz="2000" dirty="0" err="1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galaktózy</a:t>
            </a:r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 </a:t>
            </a:r>
            <a:r>
              <a:rPr lang="sk-SK" sz="2000" dirty="0" err="1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a</a:t>
            </a:r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 je menej sladká ako</a:t>
            </a:r>
            <a:b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</a:br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 sacharóza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Má vysokú výživovú hodnotu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Vplyvom baktérií sa mení na kyselinu mliečnu(kyslomliečne výrobky)</a:t>
            </a:r>
          </a:p>
          <a:p>
            <a:pPr lvl="1"/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Ťažšie stráviteľná pri nedostatku enzýmu </a:t>
            </a:r>
            <a:r>
              <a:rPr lang="sk-SK" sz="2000" dirty="0" err="1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laktázy</a:t>
            </a:r>
            <a:r>
              <a:rPr lang="sk-SK" sz="2000" dirty="0" smtClean="0">
                <a:solidFill>
                  <a:srgbClr val="000099"/>
                </a:solidFill>
                <a:latin typeface="+mj-lt"/>
                <a:cs typeface="Arial" charset="0"/>
                <a:sym typeface="Symbol" pitchFamily="18" charset="2"/>
              </a:rPr>
              <a:t> (hnačky)</a:t>
            </a:r>
          </a:p>
          <a:p>
            <a:pPr lvl="1"/>
            <a:endParaRPr lang="sk-SK" sz="2000" dirty="0" smtClean="0">
              <a:solidFill>
                <a:srgbClr val="000099"/>
              </a:solidFill>
              <a:latin typeface="+mj-lt"/>
              <a:cs typeface="Arial" charset="0"/>
              <a:sym typeface="Symbol" pitchFamily="18" charset="2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err="1" smtClean="0">
                <a:solidFill>
                  <a:srgbClr val="0000CC"/>
                </a:solidFill>
              </a:rPr>
              <a:t>Disacharidy</a:t>
            </a:r>
            <a:r>
              <a:rPr lang="sk-SK" sz="6000" b="1" dirty="0" smtClean="0">
                <a:solidFill>
                  <a:srgbClr val="0000CC"/>
                </a:solidFill>
              </a:rPr>
              <a:t>  S</a:t>
            </a:r>
            <a:endParaRPr lang="sk-SK" sz="6000" dirty="0"/>
          </a:p>
        </p:txBody>
      </p:sp>
      <p:pic>
        <p:nvPicPr>
          <p:cNvPr id="5" name="Obrázok 4" descr="cuk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1857364"/>
            <a:ext cx="1857388" cy="1411615"/>
          </a:xfrm>
          <a:prstGeom prst="rect">
            <a:avLst/>
          </a:prstGeom>
        </p:spPr>
      </p:pic>
      <p:pic>
        <p:nvPicPr>
          <p:cNvPr id="6" name="Obrázok 5" descr="laktoza_babo_flasa_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3857628"/>
            <a:ext cx="1824046" cy="1217550"/>
          </a:xfrm>
          <a:prstGeom prst="rect">
            <a:avLst/>
          </a:prstGeom>
        </p:spPr>
      </p:pic>
      <p:sp>
        <p:nvSpPr>
          <p:cNvPr id="7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4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11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12" name="Šípka doprava 11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5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Maltóza </a:t>
            </a:r>
            <a:r>
              <a:rPr lang="sk-SK" b="1" dirty="0" smtClean="0">
                <a:solidFill>
                  <a:srgbClr val="000099"/>
                </a:solidFill>
              </a:rPr>
              <a:t>–</a:t>
            </a:r>
            <a:r>
              <a:rPr lang="sk-SK" b="1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C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12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H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22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O</a:t>
            </a:r>
            <a:r>
              <a:rPr lang="sk-SK" b="1" baseline="-25000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11</a:t>
            </a:r>
            <a:r>
              <a:rPr lang="sk-SK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sk-SK" sz="2400" b="1" dirty="0" smtClean="0">
                <a:solidFill>
                  <a:srgbClr val="000099"/>
                </a:solidFill>
                <a:latin typeface="Arial" charset="0"/>
                <a:cs typeface="Arial" charset="0"/>
                <a:sym typeface="Symbol" pitchFamily="18" charset="2"/>
              </a:rPr>
              <a:t>– sladový cukor</a:t>
            </a:r>
          </a:p>
          <a:p>
            <a:endParaRPr lang="sk-SK" sz="2000" dirty="0" smtClean="0">
              <a:solidFill>
                <a:srgbClr val="000099"/>
              </a:solidFill>
            </a:endParaRPr>
          </a:p>
          <a:p>
            <a:r>
              <a:rPr lang="sk-SK" sz="2000" dirty="0" smtClean="0">
                <a:solidFill>
                  <a:srgbClr val="000099"/>
                </a:solidFill>
              </a:rPr>
              <a:t>Skladá sa z dvoch molekúl glukózy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Vzniká enzýmovým štiepením škrobu. 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Príslušný enzým sa nachádza v klíčkoch semien.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 Enzým </a:t>
            </a:r>
            <a:r>
              <a:rPr lang="sk-SK" sz="2000" dirty="0" err="1" smtClean="0">
                <a:solidFill>
                  <a:srgbClr val="000099"/>
                </a:solidFill>
              </a:rPr>
              <a:t>maltáza</a:t>
            </a:r>
            <a:r>
              <a:rPr lang="sk-SK" sz="2000" dirty="0" smtClean="0">
                <a:solidFill>
                  <a:srgbClr val="000099"/>
                </a:solidFill>
              </a:rPr>
              <a:t>, ktorý sa nachádza v naklíčenom sladovníckom jačmeni štiepi maltózu na </a:t>
            </a:r>
            <a:r>
              <a:rPr lang="sk-SK" sz="2000" dirty="0" err="1" smtClean="0">
                <a:solidFill>
                  <a:srgbClr val="000099"/>
                </a:solidFill>
              </a:rPr>
              <a:t>skvasiteľnú</a:t>
            </a:r>
            <a:r>
              <a:rPr lang="sk-SK" sz="2000" dirty="0" smtClean="0">
                <a:solidFill>
                  <a:srgbClr val="000099"/>
                </a:solidFill>
              </a:rPr>
              <a:t> glukózu.</a:t>
            </a:r>
          </a:p>
          <a:p>
            <a:r>
              <a:rPr lang="sk-SK" sz="2000" dirty="0" smtClean="0">
                <a:solidFill>
                  <a:srgbClr val="000099"/>
                </a:solidFill>
              </a:rPr>
              <a:t>Na tomto procese je založená výroba piva.</a:t>
            </a:r>
            <a:endParaRPr lang="sk-SK" sz="2000" dirty="0" smtClean="0">
              <a:solidFill>
                <a:srgbClr val="000099"/>
              </a:solidFill>
              <a:latin typeface="+mj-lt"/>
              <a:cs typeface="Arial" charset="0"/>
              <a:sym typeface="Symbol" pitchFamily="18" charset="2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60472"/>
          </a:xfrm>
        </p:spPr>
        <p:txBody>
          <a:bodyPr>
            <a:normAutofit/>
          </a:bodyPr>
          <a:lstStyle/>
          <a:p>
            <a:r>
              <a:rPr lang="sk-SK" sz="6000" b="1" dirty="0" err="1" smtClean="0">
                <a:solidFill>
                  <a:srgbClr val="0000CC"/>
                </a:solidFill>
              </a:rPr>
              <a:t>Disacharidy</a:t>
            </a:r>
            <a:r>
              <a:rPr lang="sk-SK" sz="6000" b="1" dirty="0" smtClean="0">
                <a:solidFill>
                  <a:srgbClr val="0000CC"/>
                </a:solidFill>
              </a:rPr>
              <a:t>  M</a:t>
            </a:r>
            <a:endParaRPr lang="sk-SK" sz="6000" dirty="0"/>
          </a:p>
        </p:txBody>
      </p:sp>
      <p:pic>
        <p:nvPicPr>
          <p:cNvPr id="5" name="Obrázok 4" descr="malto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69" y="4214818"/>
            <a:ext cx="2440129" cy="1714512"/>
          </a:xfrm>
          <a:prstGeom prst="rect">
            <a:avLst/>
          </a:prstGeom>
        </p:spPr>
      </p:pic>
      <p:sp>
        <p:nvSpPr>
          <p:cNvPr id="6" name="Rectangle 72"/>
          <p:cNvSpPr>
            <a:spLocks noChangeArrowheads="1"/>
          </p:cNvSpPr>
          <p:nvPr/>
        </p:nvSpPr>
        <p:spPr bwMode="auto">
          <a:xfrm>
            <a:off x="684213" y="6237288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sk-SK" dirty="0" smtClean="0">
                <a:hlinkClick r:id="rId3" action="ppaction://hlinksldjump"/>
              </a:rPr>
              <a:t>Obsah</a:t>
            </a:r>
            <a:endParaRPr kumimoji="1" lang="sk-SK" dirty="0"/>
          </a:p>
        </p:txBody>
      </p:sp>
      <p:sp>
        <p:nvSpPr>
          <p:cNvPr id="9" name="Rectangl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235825" y="6092825"/>
            <a:ext cx="493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3" pitchFamily="18" charset="2"/>
                <a:hlinkClick r:id="" action="ppaction://hlinkshowjump?jump=previousslide"/>
              </a:rPr>
              <a:t></a:t>
            </a:r>
            <a:endParaRPr lang="sk-SK" sz="2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3" pitchFamily="18" charset="2"/>
            </a:endParaRPr>
          </a:p>
        </p:txBody>
      </p:sp>
      <p:sp>
        <p:nvSpPr>
          <p:cNvPr id="10" name="Šípka doprava 9">
            <a:hlinkClick r:id="" action="ppaction://hlinkshowjump?jump=nextslide"/>
          </p:cNvPr>
          <p:cNvSpPr/>
          <p:nvPr/>
        </p:nvSpPr>
        <p:spPr>
          <a:xfrm>
            <a:off x="7885113" y="6237288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1692275" y="6237288"/>
            <a:ext cx="208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dirty="0">
                <a:hlinkClick r:id="rId4" action="ppaction://hlinksldjump"/>
              </a:rPr>
              <a:t>Kontrolné otázky</a:t>
            </a:r>
            <a:endParaRPr lang="sk-SK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Vlastná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5F0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907</Words>
  <Application>Microsoft Office PowerPoint</Application>
  <PresentationFormat>Prezentácia na obrazovke (4:3)</PresentationFormat>
  <Paragraphs>200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Motív Office</vt:lpstr>
      <vt:lpstr>Sacharidy</vt:lpstr>
      <vt:lpstr>OBSAH </vt:lpstr>
      <vt:lpstr>Definícia</vt:lpstr>
      <vt:lpstr>Fotosyntéza</vt:lpstr>
      <vt:lpstr>Rozdelenie</vt:lpstr>
      <vt:lpstr>Monosacharidy -G</vt:lpstr>
      <vt:lpstr>Monosacharidy -F</vt:lpstr>
      <vt:lpstr>Disacharidy  S</vt:lpstr>
      <vt:lpstr>Disacharidy  M</vt:lpstr>
      <vt:lpstr>Polysacharidy</vt:lpstr>
      <vt:lpstr>Škrob</vt:lpstr>
      <vt:lpstr>Celulóza</vt:lpstr>
      <vt:lpstr>Glykogén</vt:lpstr>
      <vt:lpstr>Kvasenie cukrov</vt:lpstr>
      <vt:lpstr>Cukry a výživa</vt:lpstr>
      <vt:lpstr>Glykemický index</vt:lpstr>
      <vt:lpstr>Kontrolné otázky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</dc:title>
  <dc:creator>SB</dc:creator>
  <cp:lastModifiedBy>Ucitel1</cp:lastModifiedBy>
  <cp:revision>26</cp:revision>
  <dcterms:created xsi:type="dcterms:W3CDTF">2014-04-22T14:32:44Z</dcterms:created>
  <dcterms:modified xsi:type="dcterms:W3CDTF">2015-03-11T19:59:12Z</dcterms:modified>
</cp:coreProperties>
</file>